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058400" cx="7772400"/>
  <p:notesSz cx="6858000" cy="9144000"/>
  <p:embeddedFontLst>
    <p:embeddedFont>
      <p:font typeface="Amatic SC"/>
      <p:regular r:id="rId21"/>
      <p:bold r:id="rId22"/>
    </p:embeddedFont>
    <p:embeddedFont>
      <p:font typeface="Hind"/>
      <p:regular r:id="rId23"/>
      <p:bold r:id="rId24"/>
    </p:embeddedFont>
    <p:embeddedFont>
      <p:font typeface="Bitter"/>
      <p:regular r:id="rId25"/>
      <p:bold r:id="rId26"/>
      <p:italic r:id="rId27"/>
      <p:boldItalic r:id="rId28"/>
    </p:embeddedFont>
    <p:embeddedFont>
      <p:font typeface="Happy Monkey"/>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Hind-bold.fntdata"/><Relationship Id="rId23" Type="http://schemas.openxmlformats.org/officeDocument/2006/relationships/font" Target="fonts/Hi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itter-bold.fntdata"/><Relationship Id="rId25" Type="http://schemas.openxmlformats.org/officeDocument/2006/relationships/font" Target="fonts/Bitter-regular.fntdata"/><Relationship Id="rId28" Type="http://schemas.openxmlformats.org/officeDocument/2006/relationships/font" Target="fonts/Bitter-boldItalic.fntdata"/><Relationship Id="rId27" Type="http://schemas.openxmlformats.org/officeDocument/2006/relationships/font" Target="fonts/Bitter-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appyMonkey-regular.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14982f520a1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14982f520a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521b3119b2_0_2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521b3119b2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21b3119b2_0_2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521b3119b2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521b3119b2_0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521b3119b2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521b3119b2_0_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521b3119b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521b3119b2_0_4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521b3119b2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000">
                <a:solidFill>
                  <a:schemeClr val="dk1"/>
                </a:solidFill>
                <a:highlight>
                  <a:schemeClr val="lt1"/>
                </a:highlight>
              </a:rPr>
              <a:t>At the end of the week, have students cut and paste the appropriate book covers under the correct genre as a check for understanding on the lessons you have taught on gener, organization, and author’s purpose.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521b3119b2_0_4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521b3119b2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521b3119b2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521b3119b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521b3119b2_0_3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521b3119b2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521b3119b2_0_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521b3119b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rPr>
              <a:t>Teacher Notes: Narrative Book Covers: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Cartoonish picture, main characters are on the cover and sometimes their name are in the title. If it is character, problem, solution, there is a hint of a problem in the picture/title. EX: notice the frown on the dinosaurs face, the upturned chair and mess. The hint of a problem in the title: eat our classmates.The author’s purpose is to entertain the reader. The author does this throughout the story with problems that help the main character grow and change.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21b3119b2_0_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521b3119b2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521b3119b2_0_10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521b3119b2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521b3119b2_0_1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521b3119b2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521b3119b2_0_33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521b3119b2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521b3119b2_0_9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521b3119b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solidFill>
                  <a:schemeClr val="dk1"/>
                </a:solidFill>
              </a:rPr>
              <a:t>Teacher Notes Informational Book Covers:</a:t>
            </a:r>
            <a:endParaRPr b="1"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Real or realistic picture found on the cover, a picture of what you will be learning about is on the cover and the topic you will learn about is in the title. The author’s purpose is always to inform the reader through real facts.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7.jpg"/><Relationship Id="rId4" Type="http://schemas.openxmlformats.org/officeDocument/2006/relationships/image" Target="../media/image32.jpg"/><Relationship Id="rId5"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7.png"/><Relationship Id="rId6"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28.png"/><Relationship Id="rId10" Type="http://schemas.openxmlformats.org/officeDocument/2006/relationships/image" Target="../media/image33.png"/><Relationship Id="rId9"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0.png"/><Relationship Id="rId7" Type="http://schemas.openxmlformats.org/officeDocument/2006/relationships/image" Target="../media/image9.png"/><Relationship Id="rId8"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3.png"/><Relationship Id="rId11" Type="http://schemas.openxmlformats.org/officeDocument/2006/relationships/image" Target="../media/image4.png"/><Relationship Id="rId10" Type="http://schemas.openxmlformats.org/officeDocument/2006/relationships/image" Target="../media/image17.jpg"/><Relationship Id="rId9" Type="http://schemas.openxmlformats.org/officeDocument/2006/relationships/image" Target="../media/image8.jpg"/><Relationship Id="rId5" Type="http://schemas.openxmlformats.org/officeDocument/2006/relationships/image" Target="../media/image5.png"/><Relationship Id="rId6" Type="http://schemas.openxmlformats.org/officeDocument/2006/relationships/image" Target="../media/image14.png"/><Relationship Id="rId7" Type="http://schemas.openxmlformats.org/officeDocument/2006/relationships/image" Target="../media/image12.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2.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166200" y="102775"/>
            <a:ext cx="7440000" cy="9852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288750" y="1163425"/>
            <a:ext cx="7194900" cy="195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solidFill>
                  <a:srgbClr val="666666"/>
                </a:solidFill>
                <a:latin typeface="Hind"/>
                <a:ea typeface="Hind"/>
                <a:cs typeface="Hind"/>
                <a:sym typeface="Hind"/>
              </a:rPr>
              <a:t> </a:t>
            </a:r>
            <a:r>
              <a:rPr b="1" lang="en" sz="1700">
                <a:solidFill>
                  <a:schemeClr val="accent1"/>
                </a:solidFill>
                <a:latin typeface="Bitter"/>
                <a:ea typeface="Bitter"/>
                <a:cs typeface="Bitter"/>
                <a:sym typeface="Bitter"/>
              </a:rPr>
              <a:t>A book sort is a great jumping off point to start your unit on author’s purpose and genre at the beginning of the school year.Start pairing your side by side books or articles now! Make this idea your own by finding accompanying articles or nonfiction books that go with your favorite narrative books! Go one step further by linking to topics your students study in science and social studies.</a:t>
            </a:r>
            <a:endParaRPr b="1" sz="1700">
              <a:solidFill>
                <a:schemeClr val="accent1"/>
              </a:solidFill>
              <a:latin typeface="Bitter"/>
              <a:ea typeface="Bitter"/>
              <a:cs typeface="Bitter"/>
              <a:sym typeface="Bitter"/>
            </a:endParaRPr>
          </a:p>
        </p:txBody>
      </p:sp>
      <p:grpSp>
        <p:nvGrpSpPr>
          <p:cNvPr id="56" name="Google Shape;56;p13"/>
          <p:cNvGrpSpPr/>
          <p:nvPr/>
        </p:nvGrpSpPr>
        <p:grpSpPr>
          <a:xfrm>
            <a:off x="785183" y="3329302"/>
            <a:ext cx="3782108" cy="3112766"/>
            <a:chOff x="4083175" y="3491150"/>
            <a:chExt cx="3994200" cy="2999100"/>
          </a:xfrm>
        </p:grpSpPr>
        <p:sp>
          <p:nvSpPr>
            <p:cNvPr id="57" name="Google Shape;57;p13"/>
            <p:cNvSpPr txBox="1"/>
            <p:nvPr/>
          </p:nvSpPr>
          <p:spPr>
            <a:xfrm>
              <a:off x="4083175" y="3529425"/>
              <a:ext cx="3994200" cy="29607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title has the main</a:t>
              </a:r>
              <a:endParaRPr/>
            </a:p>
            <a:p>
              <a:pPr indent="0" lvl="0" marL="0" rtl="0" algn="l">
                <a:spcBef>
                  <a:spcPts val="0"/>
                </a:spcBef>
                <a:spcAft>
                  <a:spcPts val="0"/>
                </a:spcAft>
                <a:buNone/>
              </a:pPr>
              <a:r>
                <a:rPr lang="en"/>
                <a:t>character’s name </a:t>
              </a:r>
              <a:endParaRPr/>
            </a:p>
            <a:p>
              <a:pPr indent="0" lvl="0" marL="0" rtl="0" algn="l">
                <a:spcBef>
                  <a:spcPts val="0"/>
                </a:spcBef>
                <a:spcAft>
                  <a:spcPts val="0"/>
                </a:spcAft>
                <a:buNone/>
              </a:pPr>
              <a:r>
                <a:rPr lang="en"/>
                <a:t> or an experience in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main character or </a:t>
              </a:r>
              <a:endParaRPr/>
            </a:p>
            <a:p>
              <a:pPr indent="0" lvl="0" marL="0" rtl="0" algn="l">
                <a:spcBef>
                  <a:spcPts val="0"/>
                </a:spcBef>
                <a:spcAft>
                  <a:spcPts val="0"/>
                </a:spcAft>
                <a:buNone/>
              </a:pPr>
              <a:r>
                <a:rPr lang="en"/>
                <a:t>setting is on the cover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-Pictures are artistic in</a:t>
              </a:r>
              <a:endParaRPr/>
            </a:p>
            <a:p>
              <a:pPr indent="0" lvl="0" marL="0" rtl="0" algn="l">
                <a:spcBef>
                  <a:spcPts val="0"/>
                </a:spcBef>
                <a:spcAft>
                  <a:spcPts val="0"/>
                </a:spcAft>
                <a:buNone/>
              </a:pPr>
              <a:r>
                <a:rPr lang="en"/>
                <a:t>Nature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-Organized following </a:t>
              </a:r>
              <a:endParaRPr/>
            </a:p>
            <a:p>
              <a:pPr indent="0" lvl="0" marL="0" rtl="0" algn="l">
                <a:spcBef>
                  <a:spcPts val="0"/>
                </a:spcBef>
                <a:spcAft>
                  <a:spcPts val="0"/>
                </a:spcAft>
                <a:buNone/>
              </a:pPr>
              <a:r>
                <a:rPr lang="en"/>
                <a:t>the plot structure</a:t>
              </a:r>
              <a:endParaRPr/>
            </a:p>
            <a:p>
              <a:pPr indent="0" lvl="0" marL="0" rtl="0" algn="l">
                <a:spcBef>
                  <a:spcPts val="0"/>
                </a:spcBef>
                <a:spcAft>
                  <a:spcPts val="0"/>
                </a:spcAft>
                <a:buNone/>
              </a:pPr>
              <a:r>
                <a:t/>
              </a:r>
              <a:endParaRPr sz="1000"/>
            </a:p>
          </p:txBody>
        </p:sp>
        <p:cxnSp>
          <p:nvCxnSpPr>
            <p:cNvPr id="58" name="Google Shape;58;p13"/>
            <p:cNvCxnSpPr>
              <a:stCxn id="59" idx="1"/>
              <a:endCxn id="57" idx="2"/>
            </p:cNvCxnSpPr>
            <p:nvPr/>
          </p:nvCxnSpPr>
          <p:spPr>
            <a:xfrm flipH="1">
              <a:off x="6080325" y="3663350"/>
              <a:ext cx="5100" cy="2826900"/>
            </a:xfrm>
            <a:prstGeom prst="straightConnector1">
              <a:avLst/>
            </a:prstGeom>
            <a:noFill/>
            <a:ln cap="flat" cmpd="sng" w="38100">
              <a:solidFill>
                <a:srgbClr val="FF0000"/>
              </a:solidFill>
              <a:prstDash val="solid"/>
              <a:round/>
              <a:headEnd len="med" w="med" type="none"/>
              <a:tailEnd len="med" w="med" type="none"/>
            </a:ln>
          </p:spPr>
        </p:cxnSp>
        <p:cxnSp>
          <p:nvCxnSpPr>
            <p:cNvPr id="60" name="Google Shape;60;p13"/>
            <p:cNvCxnSpPr/>
            <p:nvPr/>
          </p:nvCxnSpPr>
          <p:spPr>
            <a:xfrm flipH="1" rot="10800000">
              <a:off x="4264850" y="3990000"/>
              <a:ext cx="3718800" cy="8100"/>
            </a:xfrm>
            <a:prstGeom prst="straightConnector1">
              <a:avLst/>
            </a:prstGeom>
            <a:noFill/>
            <a:ln cap="flat" cmpd="sng" w="38100">
              <a:solidFill>
                <a:srgbClr val="FF0000"/>
              </a:solidFill>
              <a:prstDash val="solid"/>
              <a:round/>
              <a:headEnd len="med" w="med" type="none"/>
              <a:tailEnd len="med" w="med" type="none"/>
            </a:ln>
          </p:spPr>
        </p:cxnSp>
        <p:sp>
          <p:nvSpPr>
            <p:cNvPr id="61" name="Google Shape;61;p13"/>
            <p:cNvSpPr txBox="1"/>
            <p:nvPr/>
          </p:nvSpPr>
          <p:spPr>
            <a:xfrm>
              <a:off x="4234821" y="3491150"/>
              <a:ext cx="1453800" cy="34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Narrative/ Fiction Book</a:t>
              </a:r>
              <a:endParaRPr/>
            </a:p>
          </p:txBody>
        </p:sp>
        <p:sp>
          <p:nvSpPr>
            <p:cNvPr id="59" name="Google Shape;59;p13"/>
            <p:cNvSpPr txBox="1"/>
            <p:nvPr/>
          </p:nvSpPr>
          <p:spPr>
            <a:xfrm>
              <a:off x="6085425" y="3500750"/>
              <a:ext cx="19035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Informational/                                                                                                                                                </a:t>
              </a:r>
              <a:r>
                <a:rPr lang="en"/>
                <a:t>Non-Fiction Book</a:t>
              </a:r>
              <a:endParaRPr/>
            </a:p>
          </p:txBody>
        </p:sp>
        <p:sp>
          <p:nvSpPr>
            <p:cNvPr id="62" name="Google Shape;62;p13"/>
            <p:cNvSpPr txBox="1"/>
            <p:nvPr/>
          </p:nvSpPr>
          <p:spPr>
            <a:xfrm>
              <a:off x="6094863" y="3998109"/>
              <a:ext cx="1888800" cy="19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title has the topic in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topic is on the cover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-Pictures are realistic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-Organized with main ideas, facts, and details</a:t>
              </a:r>
              <a:endParaRPr/>
            </a:p>
          </p:txBody>
        </p:sp>
      </p:grpSp>
      <p:pic>
        <p:nvPicPr>
          <p:cNvPr id="63" name="Google Shape;63;p13"/>
          <p:cNvPicPr preferRelativeResize="0"/>
          <p:nvPr/>
        </p:nvPicPr>
        <p:blipFill rotWithShape="1">
          <a:blip r:embed="rId3">
            <a:alphaModFix/>
          </a:blip>
          <a:srcRect b="12928" l="0" r="5490" t="24281"/>
          <a:stretch/>
        </p:blipFill>
        <p:spPr>
          <a:xfrm>
            <a:off x="4022725" y="6769238"/>
            <a:ext cx="3391698" cy="2275999"/>
          </a:xfrm>
          <a:prstGeom prst="rect">
            <a:avLst/>
          </a:prstGeom>
          <a:noFill/>
          <a:ln cap="flat" cmpd="sng" w="76200">
            <a:solidFill>
              <a:srgbClr val="00FFFF"/>
            </a:solidFill>
            <a:prstDash val="solid"/>
            <a:round/>
            <a:headEnd len="sm" w="sm" type="none"/>
            <a:tailEnd len="sm" w="sm" type="none"/>
          </a:ln>
        </p:spPr>
      </p:pic>
      <p:sp>
        <p:nvSpPr>
          <p:cNvPr id="64" name="Google Shape;64;p13"/>
          <p:cNvSpPr txBox="1"/>
          <p:nvPr/>
        </p:nvSpPr>
        <p:spPr>
          <a:xfrm>
            <a:off x="271725" y="6602400"/>
            <a:ext cx="3678300" cy="331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500" u="sng">
                <a:solidFill>
                  <a:srgbClr val="FF9900"/>
                </a:solidFill>
                <a:latin typeface="Amatic SC"/>
                <a:ea typeface="Amatic SC"/>
                <a:cs typeface="Amatic SC"/>
                <a:sym typeface="Amatic SC"/>
              </a:rPr>
              <a:t>Sub</a:t>
            </a:r>
            <a:r>
              <a:rPr b="1" lang="en" sz="3500" u="sng">
                <a:solidFill>
                  <a:srgbClr val="FF9900"/>
                </a:solidFill>
                <a:latin typeface="Amatic SC"/>
                <a:ea typeface="Amatic SC"/>
                <a:cs typeface="Amatic SC"/>
                <a:sym typeface="Amatic SC"/>
              </a:rPr>
              <a:t>-Genres</a:t>
            </a:r>
            <a:r>
              <a:rPr b="1" lang="en" sz="3500">
                <a:solidFill>
                  <a:schemeClr val="dk1"/>
                </a:solidFill>
                <a:latin typeface="Hind"/>
                <a:ea typeface="Hind"/>
                <a:cs typeface="Hind"/>
                <a:sym typeface="Hind"/>
              </a:rPr>
              <a:t> </a:t>
            </a:r>
            <a:r>
              <a:rPr b="1" lang="en" sz="3400">
                <a:solidFill>
                  <a:srgbClr val="666666"/>
                </a:solidFill>
                <a:latin typeface="Hind"/>
                <a:ea typeface="Hind"/>
                <a:cs typeface="Hind"/>
                <a:sym typeface="Hind"/>
              </a:rPr>
              <a:t> </a:t>
            </a:r>
            <a:r>
              <a:rPr b="1" lang="en" sz="1600">
                <a:solidFill>
                  <a:srgbClr val="38761D"/>
                </a:solidFill>
                <a:latin typeface="Bitter"/>
                <a:ea typeface="Bitter"/>
                <a:cs typeface="Bitter"/>
                <a:sym typeface="Bitter"/>
              </a:rPr>
              <a:t>The sub-genres you introduce throughout the year also fall under these two organizational frameworks. It is important for students to make the connection that these subgenres are not organized differently necessarily, but that the salient features that are found within the text is what makes them different. </a:t>
            </a:r>
            <a:endParaRPr b="1" sz="1600">
              <a:solidFill>
                <a:srgbClr val="38761D"/>
              </a:solidFill>
              <a:latin typeface="Bitter"/>
              <a:ea typeface="Bitter"/>
              <a:cs typeface="Bitter"/>
              <a:sym typeface="Bitter"/>
            </a:endParaRPr>
          </a:p>
        </p:txBody>
      </p:sp>
      <p:pic>
        <p:nvPicPr>
          <p:cNvPr id="65" name="Google Shape;65;p13"/>
          <p:cNvPicPr preferRelativeResize="0"/>
          <p:nvPr/>
        </p:nvPicPr>
        <p:blipFill>
          <a:blip r:embed="rId4">
            <a:alphaModFix/>
          </a:blip>
          <a:stretch>
            <a:fillRect/>
          </a:stretch>
        </p:blipFill>
        <p:spPr>
          <a:xfrm>
            <a:off x="4770275" y="3670949"/>
            <a:ext cx="2702901" cy="2555000"/>
          </a:xfrm>
          <a:prstGeom prst="rect">
            <a:avLst/>
          </a:prstGeom>
          <a:noFill/>
          <a:ln cap="flat" cmpd="sng" w="76200">
            <a:solidFill>
              <a:srgbClr val="9900FF"/>
            </a:solidFill>
            <a:prstDash val="solid"/>
            <a:round/>
            <a:headEnd len="sm" w="sm" type="none"/>
            <a:tailEnd len="sm" w="sm" type="none"/>
          </a:ln>
        </p:spPr>
      </p:pic>
      <p:pic>
        <p:nvPicPr>
          <p:cNvPr id="66" name="Google Shape;66;p13"/>
          <p:cNvPicPr preferRelativeResize="0"/>
          <p:nvPr/>
        </p:nvPicPr>
        <p:blipFill>
          <a:blip r:embed="rId5">
            <a:alphaModFix/>
          </a:blip>
          <a:stretch>
            <a:fillRect/>
          </a:stretch>
        </p:blipFill>
        <p:spPr>
          <a:xfrm rot="-5400000">
            <a:off x="-980825" y="4643150"/>
            <a:ext cx="2935500" cy="430425"/>
          </a:xfrm>
          <a:prstGeom prst="rect">
            <a:avLst/>
          </a:prstGeom>
          <a:noFill/>
          <a:ln>
            <a:noFill/>
          </a:ln>
        </p:spPr>
      </p:pic>
      <p:pic>
        <p:nvPicPr>
          <p:cNvPr id="67" name="Google Shape;67;p13"/>
          <p:cNvPicPr preferRelativeResize="0"/>
          <p:nvPr/>
        </p:nvPicPr>
        <p:blipFill>
          <a:blip r:embed="rId6">
            <a:alphaModFix/>
          </a:blip>
          <a:stretch>
            <a:fillRect/>
          </a:stretch>
        </p:blipFill>
        <p:spPr>
          <a:xfrm>
            <a:off x="1209675" y="-287925"/>
            <a:ext cx="5353050" cy="1905000"/>
          </a:xfrm>
          <a:prstGeom prst="rect">
            <a:avLst/>
          </a:prstGeom>
          <a:noFill/>
          <a:ln>
            <a:noFill/>
          </a:ln>
        </p:spPr>
      </p:pic>
      <p:pic>
        <p:nvPicPr>
          <p:cNvPr descr="EMP_Logo_4C_wTag.png" id="68" name="Google Shape;68;p13"/>
          <p:cNvPicPr preferRelativeResize="0"/>
          <p:nvPr/>
        </p:nvPicPr>
        <p:blipFill rotWithShape="1">
          <a:blip r:embed="rId7">
            <a:alphaModFix/>
          </a:blip>
          <a:srcRect b="0" l="0" r="0" t="0"/>
          <a:stretch/>
        </p:blipFill>
        <p:spPr>
          <a:xfrm>
            <a:off x="5686279" y="9391651"/>
            <a:ext cx="1786887" cy="5269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2"/>
          <p:cNvPicPr preferRelativeResize="0"/>
          <p:nvPr/>
        </p:nvPicPr>
        <p:blipFill rotWithShape="1">
          <a:blip r:embed="rId3">
            <a:alphaModFix/>
          </a:blip>
          <a:srcRect b="4443" l="5110" r="4595" t="0"/>
          <a:stretch/>
        </p:blipFill>
        <p:spPr>
          <a:xfrm>
            <a:off x="170075" y="76200"/>
            <a:ext cx="7432248" cy="9906002"/>
          </a:xfrm>
          <a:prstGeom prst="rect">
            <a:avLst/>
          </a:prstGeom>
          <a:noFill/>
          <a:ln>
            <a:noFill/>
          </a:ln>
        </p:spPr>
      </p:pic>
      <p:sp>
        <p:nvSpPr>
          <p:cNvPr id="153" name="Google Shape;153;p22"/>
          <p:cNvSpPr txBox="1"/>
          <p:nvPr/>
        </p:nvSpPr>
        <p:spPr>
          <a:xfrm>
            <a:off x="-2246625" y="836975"/>
            <a:ext cx="1644600" cy="10467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Copy double sided with the next slide to make a foldable book.</a:t>
            </a:r>
            <a:endParaRPr/>
          </a:p>
        </p:txBody>
      </p:sp>
      <p:pic>
        <p:nvPicPr>
          <p:cNvPr descr="EMP_Logo_4C_wTag.png" id="154" name="Google Shape;154;p22"/>
          <p:cNvPicPr preferRelativeResize="0"/>
          <p:nvPr/>
        </p:nvPicPr>
        <p:blipFill rotWithShape="1">
          <a:blip r:embed="rId4">
            <a:alphaModFix/>
          </a:blip>
          <a:srcRect b="0" l="0" r="0" t="0"/>
          <a:stretch/>
        </p:blipFill>
        <p:spPr>
          <a:xfrm>
            <a:off x="4940654" y="9455251"/>
            <a:ext cx="1786887" cy="5269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23"/>
          <p:cNvPicPr preferRelativeResize="0"/>
          <p:nvPr/>
        </p:nvPicPr>
        <p:blipFill rotWithShape="1">
          <a:blip r:embed="rId3">
            <a:alphaModFix/>
          </a:blip>
          <a:srcRect b="4741" l="4351" r="3846" t="3363"/>
          <a:stretch/>
        </p:blipFill>
        <p:spPr>
          <a:xfrm>
            <a:off x="252850" y="196675"/>
            <a:ext cx="7354424" cy="9861724"/>
          </a:xfrm>
          <a:prstGeom prst="rect">
            <a:avLst/>
          </a:prstGeom>
          <a:noFill/>
          <a:ln>
            <a:noFill/>
          </a:ln>
        </p:spPr>
      </p:pic>
      <p:sp>
        <p:nvSpPr>
          <p:cNvPr id="160" name="Google Shape;160;p23"/>
          <p:cNvSpPr/>
          <p:nvPr/>
        </p:nvSpPr>
        <p:spPr>
          <a:xfrm>
            <a:off x="5242125" y="1248125"/>
            <a:ext cx="524100" cy="2628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a:off x="4272975" y="1556475"/>
            <a:ext cx="400200" cy="74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a:off x="4187000" y="2899125"/>
            <a:ext cx="400200" cy="743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a:off x="3098275" y="1718000"/>
            <a:ext cx="524100" cy="1675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23"/>
          <p:cNvPicPr preferRelativeResize="0"/>
          <p:nvPr/>
        </p:nvPicPr>
        <p:blipFill>
          <a:blip r:embed="rId4">
            <a:alphaModFix/>
          </a:blip>
          <a:stretch>
            <a:fillRect/>
          </a:stretch>
        </p:blipFill>
        <p:spPr>
          <a:xfrm rot="5400000">
            <a:off x="1729300" y="-305387"/>
            <a:ext cx="4108251" cy="5722575"/>
          </a:xfrm>
          <a:prstGeom prst="rect">
            <a:avLst/>
          </a:prstGeom>
          <a:noFill/>
          <a:ln>
            <a:noFill/>
          </a:ln>
        </p:spPr>
      </p:pic>
      <p:pic>
        <p:nvPicPr>
          <p:cNvPr id="165" name="Google Shape;165;p23"/>
          <p:cNvPicPr preferRelativeResize="0"/>
          <p:nvPr/>
        </p:nvPicPr>
        <p:blipFill>
          <a:blip r:embed="rId5">
            <a:alphaModFix/>
          </a:blip>
          <a:stretch>
            <a:fillRect/>
          </a:stretch>
        </p:blipFill>
        <p:spPr>
          <a:xfrm rot="5400000">
            <a:off x="2149637" y="5475963"/>
            <a:ext cx="3835751" cy="3397425"/>
          </a:xfrm>
          <a:prstGeom prst="rect">
            <a:avLst/>
          </a:prstGeom>
          <a:noFill/>
          <a:ln>
            <a:noFill/>
          </a:ln>
        </p:spPr>
      </p:pic>
      <p:pic>
        <p:nvPicPr>
          <p:cNvPr descr="EMP_Logo_4C_wTag.png" id="166" name="Google Shape;166;p23"/>
          <p:cNvPicPr preferRelativeResize="0"/>
          <p:nvPr/>
        </p:nvPicPr>
        <p:blipFill rotWithShape="1">
          <a:blip r:embed="rId6">
            <a:alphaModFix/>
          </a:blip>
          <a:srcRect b="0" l="0" r="0" t="0"/>
          <a:stretch/>
        </p:blipFill>
        <p:spPr>
          <a:xfrm>
            <a:off x="4816301" y="9616727"/>
            <a:ext cx="1497725" cy="441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nvSpPr>
        <p:spPr>
          <a:xfrm>
            <a:off x="-2217250" y="499250"/>
            <a:ext cx="1820700" cy="16932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Copy and cut apart. Student then glue these on the cover of their books. ( You can have them draw their own if time permits)</a:t>
            </a:r>
            <a:endParaRPr/>
          </a:p>
        </p:txBody>
      </p:sp>
      <p:pic>
        <p:nvPicPr>
          <p:cNvPr id="172" name="Google Shape;172;p24"/>
          <p:cNvPicPr preferRelativeResize="0"/>
          <p:nvPr/>
        </p:nvPicPr>
        <p:blipFill>
          <a:blip r:embed="rId3">
            <a:alphaModFix/>
          </a:blip>
          <a:stretch>
            <a:fillRect/>
          </a:stretch>
        </p:blipFill>
        <p:spPr>
          <a:xfrm rot="5400000">
            <a:off x="1543225" y="-1099400"/>
            <a:ext cx="4685925" cy="7351025"/>
          </a:xfrm>
          <a:prstGeom prst="rect">
            <a:avLst/>
          </a:prstGeom>
          <a:noFill/>
          <a:ln>
            <a:noFill/>
          </a:ln>
        </p:spPr>
      </p:pic>
      <p:pic>
        <p:nvPicPr>
          <p:cNvPr id="173" name="Google Shape;173;p24"/>
          <p:cNvPicPr preferRelativeResize="0"/>
          <p:nvPr/>
        </p:nvPicPr>
        <p:blipFill>
          <a:blip r:embed="rId3">
            <a:alphaModFix/>
          </a:blip>
          <a:stretch>
            <a:fillRect/>
          </a:stretch>
        </p:blipFill>
        <p:spPr>
          <a:xfrm rot="5400000">
            <a:off x="1605650" y="3891200"/>
            <a:ext cx="4561100" cy="7351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5"/>
          <p:cNvPicPr preferRelativeResize="0"/>
          <p:nvPr/>
        </p:nvPicPr>
        <p:blipFill>
          <a:blip r:embed="rId3">
            <a:alphaModFix/>
          </a:blip>
          <a:stretch>
            <a:fillRect/>
          </a:stretch>
        </p:blipFill>
        <p:spPr>
          <a:xfrm>
            <a:off x="152400" y="5155876"/>
            <a:ext cx="3562600" cy="4750124"/>
          </a:xfrm>
          <a:prstGeom prst="rect">
            <a:avLst/>
          </a:prstGeom>
          <a:noFill/>
          <a:ln>
            <a:noFill/>
          </a:ln>
        </p:spPr>
      </p:pic>
      <p:pic>
        <p:nvPicPr>
          <p:cNvPr id="179" name="Google Shape;179;p25"/>
          <p:cNvPicPr preferRelativeResize="0"/>
          <p:nvPr/>
        </p:nvPicPr>
        <p:blipFill>
          <a:blip r:embed="rId4">
            <a:alphaModFix/>
          </a:blip>
          <a:stretch>
            <a:fillRect/>
          </a:stretch>
        </p:blipFill>
        <p:spPr>
          <a:xfrm>
            <a:off x="3715000" y="152400"/>
            <a:ext cx="3905000" cy="5206674"/>
          </a:xfrm>
          <a:prstGeom prst="rect">
            <a:avLst/>
          </a:prstGeom>
          <a:noFill/>
          <a:ln>
            <a:noFill/>
          </a:ln>
        </p:spPr>
      </p:pic>
      <p:sp>
        <p:nvSpPr>
          <p:cNvPr id="180" name="Google Shape;180;p25"/>
          <p:cNvSpPr txBox="1"/>
          <p:nvPr/>
        </p:nvSpPr>
        <p:spPr>
          <a:xfrm>
            <a:off x="524000" y="264325"/>
            <a:ext cx="2422800" cy="4433100"/>
          </a:xfrm>
          <a:prstGeom prst="rect">
            <a:avLst/>
          </a:prstGeom>
          <a:noFill/>
          <a:ln cap="flat" cmpd="sng" w="114300">
            <a:solidFill>
              <a:srgbClr val="00FF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solidFill>
                  <a:srgbClr val="FF00FF"/>
                </a:solidFill>
              </a:rPr>
              <a:t>OPTIONAL STUDENT BOOK SORT </a:t>
            </a:r>
            <a:r>
              <a:rPr b="1" lang="en" sz="2400" u="sng">
                <a:solidFill>
                  <a:srgbClr val="FF00FF"/>
                </a:solidFill>
              </a:rPr>
              <a:t>CUT &amp; PASTE:</a:t>
            </a:r>
            <a:endParaRPr b="1" sz="2400" u="sng">
              <a:solidFill>
                <a:srgbClr val="FF00FF"/>
              </a:solidFill>
            </a:endParaRPr>
          </a:p>
          <a:p>
            <a:pPr indent="0" lvl="0" marL="0" rtl="0" algn="ctr">
              <a:spcBef>
                <a:spcPts val="0"/>
              </a:spcBef>
              <a:spcAft>
                <a:spcPts val="0"/>
              </a:spcAft>
              <a:buNone/>
            </a:pPr>
            <a:r>
              <a:rPr lang="en" sz="1800">
                <a:solidFill>
                  <a:srgbClr val="FF00FF"/>
                </a:solidFill>
              </a:rPr>
              <a:t>Have students cut and paste book covers under the correct genre as a quick check at the end of the week, making sure they understand the difference between the two.</a:t>
            </a:r>
            <a:r>
              <a:rPr lang="en">
                <a:solidFill>
                  <a:srgbClr val="FF00FF"/>
                </a:solidFill>
              </a:rPr>
              <a:t> </a:t>
            </a:r>
            <a:endParaRPr>
              <a:solidFill>
                <a:srgbClr val="FF00FF"/>
              </a:solidFill>
            </a:endParaRPr>
          </a:p>
        </p:txBody>
      </p:sp>
      <p:sp>
        <p:nvSpPr>
          <p:cNvPr id="181" name="Google Shape;181;p25"/>
          <p:cNvSpPr txBox="1"/>
          <p:nvPr/>
        </p:nvSpPr>
        <p:spPr>
          <a:xfrm>
            <a:off x="3886200" y="6416825"/>
            <a:ext cx="3000000" cy="274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50">
                <a:solidFill>
                  <a:srgbClr val="9900FF"/>
                </a:solidFill>
                <a:highlight>
                  <a:schemeClr val="lt1"/>
                </a:highlight>
                <a:latin typeface="Bitter"/>
                <a:ea typeface="Bitter"/>
                <a:cs typeface="Bitter"/>
                <a:sym typeface="Bitter"/>
              </a:rPr>
              <a:t>Remember: These lessons are meant to be continued all throughout your year. Each time your interact with text, you are having this conversation about genre,  author’s purpose, and organization.</a:t>
            </a:r>
            <a:endParaRPr/>
          </a:p>
        </p:txBody>
      </p:sp>
      <p:pic>
        <p:nvPicPr>
          <p:cNvPr descr="EMP_Logo_4C_wTag.png" id="182" name="Google Shape;182;p25"/>
          <p:cNvPicPr preferRelativeResize="0"/>
          <p:nvPr/>
        </p:nvPicPr>
        <p:blipFill rotWithShape="1">
          <a:blip r:embed="rId5">
            <a:alphaModFix/>
          </a:blip>
          <a:srcRect b="0" l="0" r="0" t="0"/>
          <a:stretch/>
        </p:blipFill>
        <p:spPr>
          <a:xfrm>
            <a:off x="5674829" y="9277326"/>
            <a:ext cx="1786887" cy="5269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6"/>
          <p:cNvPicPr preferRelativeResize="0"/>
          <p:nvPr/>
        </p:nvPicPr>
        <p:blipFill>
          <a:blip r:embed="rId3">
            <a:alphaModFix/>
          </a:blip>
          <a:stretch>
            <a:fillRect/>
          </a:stretch>
        </p:blipFill>
        <p:spPr>
          <a:xfrm>
            <a:off x="93663" y="-567100"/>
            <a:ext cx="7306975" cy="2600350"/>
          </a:xfrm>
          <a:prstGeom prst="rect">
            <a:avLst/>
          </a:prstGeom>
          <a:noFill/>
          <a:ln>
            <a:noFill/>
          </a:ln>
        </p:spPr>
      </p:pic>
      <p:sp>
        <p:nvSpPr>
          <p:cNvPr id="188" name="Google Shape;188;p26"/>
          <p:cNvSpPr txBox="1"/>
          <p:nvPr/>
        </p:nvSpPr>
        <p:spPr>
          <a:xfrm>
            <a:off x="315900" y="1439000"/>
            <a:ext cx="68625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50">
                <a:solidFill>
                  <a:srgbClr val="9900FF"/>
                </a:solidFill>
                <a:highlight>
                  <a:schemeClr val="lt1"/>
                </a:highlight>
                <a:latin typeface="Bitter"/>
                <a:ea typeface="Bitter"/>
                <a:cs typeface="Bitter"/>
                <a:sym typeface="Bitter"/>
              </a:rPr>
              <a:t>After </a:t>
            </a:r>
            <a:r>
              <a:rPr b="1" lang="en" sz="1850">
                <a:solidFill>
                  <a:srgbClr val="9900FF"/>
                </a:solidFill>
                <a:highlight>
                  <a:schemeClr val="lt1"/>
                </a:highlight>
                <a:latin typeface="Bitter"/>
                <a:ea typeface="Bitter"/>
                <a:cs typeface="Bitter"/>
                <a:sym typeface="Bitter"/>
              </a:rPr>
              <a:t>you</a:t>
            </a:r>
            <a:r>
              <a:rPr b="1" lang="en" sz="1850">
                <a:solidFill>
                  <a:srgbClr val="9900FF"/>
                </a:solidFill>
                <a:highlight>
                  <a:schemeClr val="lt1"/>
                </a:highlight>
                <a:latin typeface="Bitter"/>
                <a:ea typeface="Bitter"/>
                <a:cs typeface="Bitter"/>
                <a:sym typeface="Bitter"/>
              </a:rPr>
              <a:t> have cut out your book covers, glue them onto the paper under the correct genre. </a:t>
            </a:r>
            <a:endParaRPr/>
          </a:p>
        </p:txBody>
      </p:sp>
      <p:cxnSp>
        <p:nvCxnSpPr>
          <p:cNvPr id="189" name="Google Shape;189;p26"/>
          <p:cNvCxnSpPr/>
          <p:nvPr/>
        </p:nvCxnSpPr>
        <p:spPr>
          <a:xfrm flipH="1" rot="10800000">
            <a:off x="102775" y="2878000"/>
            <a:ext cx="7518000" cy="29400"/>
          </a:xfrm>
          <a:prstGeom prst="straightConnector1">
            <a:avLst/>
          </a:prstGeom>
          <a:noFill/>
          <a:ln cap="flat" cmpd="sng" w="114300">
            <a:solidFill>
              <a:schemeClr val="dk1"/>
            </a:solidFill>
            <a:prstDash val="solid"/>
            <a:round/>
            <a:headEnd len="med" w="med" type="none"/>
            <a:tailEnd len="med" w="med" type="none"/>
          </a:ln>
        </p:spPr>
      </p:cxnSp>
      <p:cxnSp>
        <p:nvCxnSpPr>
          <p:cNvPr id="190" name="Google Shape;190;p26"/>
          <p:cNvCxnSpPr/>
          <p:nvPr/>
        </p:nvCxnSpPr>
        <p:spPr>
          <a:xfrm>
            <a:off x="3568175" y="2907400"/>
            <a:ext cx="58800" cy="6872100"/>
          </a:xfrm>
          <a:prstGeom prst="straightConnector1">
            <a:avLst/>
          </a:prstGeom>
          <a:noFill/>
          <a:ln cap="flat" cmpd="sng" w="114300">
            <a:solidFill>
              <a:schemeClr val="dk1"/>
            </a:solidFill>
            <a:prstDash val="solid"/>
            <a:round/>
            <a:headEnd len="med" w="med" type="none"/>
            <a:tailEnd len="med" w="med" type="none"/>
          </a:ln>
        </p:spPr>
      </p:cxnSp>
      <p:pic>
        <p:nvPicPr>
          <p:cNvPr id="191" name="Google Shape;191;p26"/>
          <p:cNvPicPr preferRelativeResize="0"/>
          <p:nvPr/>
        </p:nvPicPr>
        <p:blipFill>
          <a:blip r:embed="rId4">
            <a:alphaModFix/>
          </a:blip>
          <a:stretch>
            <a:fillRect/>
          </a:stretch>
        </p:blipFill>
        <p:spPr>
          <a:xfrm>
            <a:off x="471925" y="2193200"/>
            <a:ext cx="2119302" cy="754200"/>
          </a:xfrm>
          <a:prstGeom prst="rect">
            <a:avLst/>
          </a:prstGeom>
          <a:noFill/>
          <a:ln>
            <a:noFill/>
          </a:ln>
        </p:spPr>
      </p:pic>
      <p:pic>
        <p:nvPicPr>
          <p:cNvPr id="192" name="Google Shape;192;p26"/>
          <p:cNvPicPr preferRelativeResize="0"/>
          <p:nvPr/>
        </p:nvPicPr>
        <p:blipFill>
          <a:blip r:embed="rId5">
            <a:alphaModFix/>
          </a:blip>
          <a:stretch>
            <a:fillRect/>
          </a:stretch>
        </p:blipFill>
        <p:spPr>
          <a:xfrm>
            <a:off x="4376300" y="2193200"/>
            <a:ext cx="3024342" cy="754200"/>
          </a:xfrm>
          <a:prstGeom prst="rect">
            <a:avLst/>
          </a:prstGeom>
          <a:noFill/>
          <a:ln>
            <a:noFill/>
          </a:ln>
        </p:spPr>
      </p:pic>
      <p:pic>
        <p:nvPicPr>
          <p:cNvPr descr="EMP_Logo_4C_wTag.png" id="193" name="Google Shape;193;p26"/>
          <p:cNvPicPr preferRelativeResize="0"/>
          <p:nvPr/>
        </p:nvPicPr>
        <p:blipFill rotWithShape="1">
          <a:blip r:embed="rId6">
            <a:alphaModFix/>
          </a:blip>
          <a:srcRect b="0" l="0" r="0" t="0"/>
          <a:stretch/>
        </p:blipFill>
        <p:spPr>
          <a:xfrm>
            <a:off x="5674829" y="9277326"/>
            <a:ext cx="1786887" cy="52695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7"/>
          <p:cNvPicPr preferRelativeResize="0"/>
          <p:nvPr/>
        </p:nvPicPr>
        <p:blipFill>
          <a:blip r:embed="rId3">
            <a:alphaModFix/>
          </a:blip>
          <a:stretch>
            <a:fillRect/>
          </a:stretch>
        </p:blipFill>
        <p:spPr>
          <a:xfrm rot="531698">
            <a:off x="269948" y="254138"/>
            <a:ext cx="1447800" cy="1638300"/>
          </a:xfrm>
          <a:prstGeom prst="rect">
            <a:avLst/>
          </a:prstGeom>
          <a:noFill/>
          <a:ln>
            <a:noFill/>
          </a:ln>
        </p:spPr>
      </p:pic>
      <p:pic>
        <p:nvPicPr>
          <p:cNvPr id="199" name="Google Shape;199;p27"/>
          <p:cNvPicPr preferRelativeResize="0"/>
          <p:nvPr/>
        </p:nvPicPr>
        <p:blipFill>
          <a:blip r:embed="rId4">
            <a:alphaModFix/>
          </a:blip>
          <a:stretch>
            <a:fillRect/>
          </a:stretch>
        </p:blipFill>
        <p:spPr>
          <a:xfrm>
            <a:off x="2243150" y="2214088"/>
            <a:ext cx="1343025" cy="1666875"/>
          </a:xfrm>
          <a:prstGeom prst="rect">
            <a:avLst/>
          </a:prstGeom>
          <a:noFill/>
          <a:ln>
            <a:noFill/>
          </a:ln>
        </p:spPr>
      </p:pic>
      <p:pic>
        <p:nvPicPr>
          <p:cNvPr id="200" name="Google Shape;200;p27"/>
          <p:cNvPicPr preferRelativeResize="0"/>
          <p:nvPr/>
        </p:nvPicPr>
        <p:blipFill>
          <a:blip r:embed="rId5">
            <a:alphaModFix/>
          </a:blip>
          <a:stretch>
            <a:fillRect/>
          </a:stretch>
        </p:blipFill>
        <p:spPr>
          <a:xfrm>
            <a:off x="4163971" y="2324950"/>
            <a:ext cx="1504950" cy="1295400"/>
          </a:xfrm>
          <a:prstGeom prst="rect">
            <a:avLst/>
          </a:prstGeom>
          <a:noFill/>
          <a:ln>
            <a:noFill/>
          </a:ln>
        </p:spPr>
      </p:pic>
      <p:pic>
        <p:nvPicPr>
          <p:cNvPr id="201" name="Google Shape;201;p27"/>
          <p:cNvPicPr preferRelativeResize="0"/>
          <p:nvPr/>
        </p:nvPicPr>
        <p:blipFill>
          <a:blip r:embed="rId6">
            <a:alphaModFix/>
          </a:blip>
          <a:stretch>
            <a:fillRect/>
          </a:stretch>
        </p:blipFill>
        <p:spPr>
          <a:xfrm>
            <a:off x="322328" y="2301144"/>
            <a:ext cx="1343025" cy="1343025"/>
          </a:xfrm>
          <a:prstGeom prst="rect">
            <a:avLst/>
          </a:prstGeom>
          <a:noFill/>
          <a:ln>
            <a:noFill/>
          </a:ln>
        </p:spPr>
      </p:pic>
      <p:pic>
        <p:nvPicPr>
          <p:cNvPr id="202" name="Google Shape;202;p27"/>
          <p:cNvPicPr preferRelativeResize="0"/>
          <p:nvPr/>
        </p:nvPicPr>
        <p:blipFill>
          <a:blip r:embed="rId7">
            <a:alphaModFix/>
          </a:blip>
          <a:stretch>
            <a:fillRect/>
          </a:stretch>
        </p:blipFill>
        <p:spPr>
          <a:xfrm>
            <a:off x="6084650" y="2220176"/>
            <a:ext cx="1504950" cy="1504950"/>
          </a:xfrm>
          <a:prstGeom prst="rect">
            <a:avLst/>
          </a:prstGeom>
          <a:noFill/>
          <a:ln>
            <a:noFill/>
          </a:ln>
        </p:spPr>
      </p:pic>
      <p:pic>
        <p:nvPicPr>
          <p:cNvPr id="203" name="Google Shape;203;p27"/>
          <p:cNvPicPr preferRelativeResize="0"/>
          <p:nvPr/>
        </p:nvPicPr>
        <p:blipFill>
          <a:blip r:embed="rId8">
            <a:alphaModFix/>
          </a:blip>
          <a:stretch>
            <a:fillRect/>
          </a:stretch>
        </p:blipFill>
        <p:spPr>
          <a:xfrm>
            <a:off x="5786425" y="297013"/>
            <a:ext cx="1343025" cy="1362075"/>
          </a:xfrm>
          <a:prstGeom prst="rect">
            <a:avLst/>
          </a:prstGeom>
          <a:noFill/>
          <a:ln>
            <a:noFill/>
          </a:ln>
        </p:spPr>
      </p:pic>
      <p:pic>
        <p:nvPicPr>
          <p:cNvPr id="204" name="Google Shape;204;p27"/>
          <p:cNvPicPr preferRelativeResize="0"/>
          <p:nvPr/>
        </p:nvPicPr>
        <p:blipFill>
          <a:blip r:embed="rId9">
            <a:alphaModFix/>
          </a:blip>
          <a:stretch>
            <a:fillRect/>
          </a:stretch>
        </p:blipFill>
        <p:spPr>
          <a:xfrm>
            <a:off x="2243138" y="368438"/>
            <a:ext cx="1181100" cy="1409700"/>
          </a:xfrm>
          <a:prstGeom prst="rect">
            <a:avLst/>
          </a:prstGeom>
          <a:noFill/>
          <a:ln>
            <a:noFill/>
          </a:ln>
        </p:spPr>
      </p:pic>
      <p:pic>
        <p:nvPicPr>
          <p:cNvPr id="205" name="Google Shape;205;p27"/>
          <p:cNvPicPr preferRelativeResize="0"/>
          <p:nvPr/>
        </p:nvPicPr>
        <p:blipFill>
          <a:blip r:embed="rId10">
            <a:alphaModFix/>
          </a:blip>
          <a:stretch>
            <a:fillRect/>
          </a:stretch>
        </p:blipFill>
        <p:spPr>
          <a:xfrm>
            <a:off x="3886191" y="368446"/>
            <a:ext cx="1438275" cy="1219200"/>
          </a:xfrm>
          <a:prstGeom prst="rect">
            <a:avLst/>
          </a:prstGeom>
          <a:noFill/>
          <a:ln>
            <a:noFill/>
          </a:ln>
        </p:spPr>
      </p:pic>
      <p:pic>
        <p:nvPicPr>
          <p:cNvPr id="206" name="Google Shape;206;p27"/>
          <p:cNvPicPr preferRelativeResize="0"/>
          <p:nvPr/>
        </p:nvPicPr>
        <p:blipFill>
          <a:blip r:embed="rId3">
            <a:alphaModFix/>
          </a:blip>
          <a:stretch>
            <a:fillRect/>
          </a:stretch>
        </p:blipFill>
        <p:spPr>
          <a:xfrm rot="531698">
            <a:off x="285148" y="5531188"/>
            <a:ext cx="1447800" cy="1638300"/>
          </a:xfrm>
          <a:prstGeom prst="rect">
            <a:avLst/>
          </a:prstGeom>
          <a:noFill/>
          <a:ln>
            <a:noFill/>
          </a:ln>
        </p:spPr>
      </p:pic>
      <p:pic>
        <p:nvPicPr>
          <p:cNvPr id="207" name="Google Shape;207;p27"/>
          <p:cNvPicPr preferRelativeResize="0"/>
          <p:nvPr/>
        </p:nvPicPr>
        <p:blipFill>
          <a:blip r:embed="rId4">
            <a:alphaModFix/>
          </a:blip>
          <a:stretch>
            <a:fillRect/>
          </a:stretch>
        </p:blipFill>
        <p:spPr>
          <a:xfrm>
            <a:off x="2258350" y="7491138"/>
            <a:ext cx="1343025" cy="1666875"/>
          </a:xfrm>
          <a:prstGeom prst="rect">
            <a:avLst/>
          </a:prstGeom>
          <a:noFill/>
          <a:ln>
            <a:noFill/>
          </a:ln>
        </p:spPr>
      </p:pic>
      <p:pic>
        <p:nvPicPr>
          <p:cNvPr id="208" name="Google Shape;208;p27"/>
          <p:cNvPicPr preferRelativeResize="0"/>
          <p:nvPr/>
        </p:nvPicPr>
        <p:blipFill>
          <a:blip r:embed="rId5">
            <a:alphaModFix/>
          </a:blip>
          <a:stretch>
            <a:fillRect/>
          </a:stretch>
        </p:blipFill>
        <p:spPr>
          <a:xfrm>
            <a:off x="4179171" y="7602000"/>
            <a:ext cx="1504950" cy="1295400"/>
          </a:xfrm>
          <a:prstGeom prst="rect">
            <a:avLst/>
          </a:prstGeom>
          <a:noFill/>
          <a:ln>
            <a:noFill/>
          </a:ln>
        </p:spPr>
      </p:pic>
      <p:pic>
        <p:nvPicPr>
          <p:cNvPr id="209" name="Google Shape;209;p27"/>
          <p:cNvPicPr preferRelativeResize="0"/>
          <p:nvPr/>
        </p:nvPicPr>
        <p:blipFill>
          <a:blip r:embed="rId6">
            <a:alphaModFix/>
          </a:blip>
          <a:stretch>
            <a:fillRect/>
          </a:stretch>
        </p:blipFill>
        <p:spPr>
          <a:xfrm>
            <a:off x="337528" y="7578194"/>
            <a:ext cx="1343025" cy="1343025"/>
          </a:xfrm>
          <a:prstGeom prst="rect">
            <a:avLst/>
          </a:prstGeom>
          <a:noFill/>
          <a:ln>
            <a:noFill/>
          </a:ln>
        </p:spPr>
      </p:pic>
      <p:pic>
        <p:nvPicPr>
          <p:cNvPr id="210" name="Google Shape;210;p27"/>
          <p:cNvPicPr preferRelativeResize="0"/>
          <p:nvPr/>
        </p:nvPicPr>
        <p:blipFill>
          <a:blip r:embed="rId7">
            <a:alphaModFix/>
          </a:blip>
          <a:stretch>
            <a:fillRect/>
          </a:stretch>
        </p:blipFill>
        <p:spPr>
          <a:xfrm>
            <a:off x="6099850" y="7497226"/>
            <a:ext cx="1504950" cy="1504950"/>
          </a:xfrm>
          <a:prstGeom prst="rect">
            <a:avLst/>
          </a:prstGeom>
          <a:noFill/>
          <a:ln>
            <a:noFill/>
          </a:ln>
        </p:spPr>
      </p:pic>
      <p:pic>
        <p:nvPicPr>
          <p:cNvPr id="211" name="Google Shape;211;p27"/>
          <p:cNvPicPr preferRelativeResize="0"/>
          <p:nvPr/>
        </p:nvPicPr>
        <p:blipFill>
          <a:blip r:embed="rId8">
            <a:alphaModFix/>
          </a:blip>
          <a:stretch>
            <a:fillRect/>
          </a:stretch>
        </p:blipFill>
        <p:spPr>
          <a:xfrm>
            <a:off x="5801625" y="5574063"/>
            <a:ext cx="1343025" cy="1362075"/>
          </a:xfrm>
          <a:prstGeom prst="rect">
            <a:avLst/>
          </a:prstGeom>
          <a:noFill/>
          <a:ln>
            <a:noFill/>
          </a:ln>
        </p:spPr>
      </p:pic>
      <p:pic>
        <p:nvPicPr>
          <p:cNvPr id="212" name="Google Shape;212;p27"/>
          <p:cNvPicPr preferRelativeResize="0"/>
          <p:nvPr/>
        </p:nvPicPr>
        <p:blipFill>
          <a:blip r:embed="rId9">
            <a:alphaModFix/>
          </a:blip>
          <a:stretch>
            <a:fillRect/>
          </a:stretch>
        </p:blipFill>
        <p:spPr>
          <a:xfrm>
            <a:off x="2258338" y="5645488"/>
            <a:ext cx="1181100" cy="1409700"/>
          </a:xfrm>
          <a:prstGeom prst="rect">
            <a:avLst/>
          </a:prstGeom>
          <a:noFill/>
          <a:ln>
            <a:noFill/>
          </a:ln>
        </p:spPr>
      </p:pic>
      <p:pic>
        <p:nvPicPr>
          <p:cNvPr id="213" name="Google Shape;213;p27"/>
          <p:cNvPicPr preferRelativeResize="0"/>
          <p:nvPr/>
        </p:nvPicPr>
        <p:blipFill>
          <a:blip r:embed="rId10">
            <a:alphaModFix/>
          </a:blip>
          <a:stretch>
            <a:fillRect/>
          </a:stretch>
        </p:blipFill>
        <p:spPr>
          <a:xfrm>
            <a:off x="3901391" y="5645496"/>
            <a:ext cx="1438275" cy="1219200"/>
          </a:xfrm>
          <a:prstGeom prst="rect">
            <a:avLst/>
          </a:prstGeom>
          <a:noFill/>
          <a:ln>
            <a:noFill/>
          </a:ln>
        </p:spPr>
      </p:pic>
      <p:sp>
        <p:nvSpPr>
          <p:cNvPr id="214" name="Google Shape;214;p27"/>
          <p:cNvSpPr txBox="1"/>
          <p:nvPr/>
        </p:nvSpPr>
        <p:spPr>
          <a:xfrm>
            <a:off x="499250" y="4713500"/>
            <a:ext cx="623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5" name="Google Shape;215;p27"/>
          <p:cNvSpPr txBox="1"/>
          <p:nvPr/>
        </p:nvSpPr>
        <p:spPr>
          <a:xfrm>
            <a:off x="-2276000" y="734200"/>
            <a:ext cx="21570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Run copies and cut in half for students to cut apart and paste </a:t>
            </a:r>
            <a:r>
              <a:rPr b="1" lang="en" sz="1800"/>
              <a:t>onto</a:t>
            </a:r>
            <a:r>
              <a:rPr b="1" lang="en" sz="1800"/>
              <a:t> </a:t>
            </a:r>
            <a:r>
              <a:rPr b="1" lang="en" sz="1800"/>
              <a:t>their</a:t>
            </a:r>
            <a:r>
              <a:rPr b="1" lang="en" sz="1800"/>
              <a:t> genre sort paper.</a:t>
            </a:r>
            <a:endParaRPr b="1"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4"/>
          <p:cNvPicPr preferRelativeResize="0"/>
          <p:nvPr/>
        </p:nvPicPr>
        <p:blipFill rotWithShape="1">
          <a:blip r:embed="rId3">
            <a:alphaModFix/>
          </a:blip>
          <a:srcRect b="0" l="5760" r="8637" t="7106"/>
          <a:stretch/>
        </p:blipFill>
        <p:spPr>
          <a:xfrm>
            <a:off x="499250" y="1309550"/>
            <a:ext cx="2822200" cy="4083650"/>
          </a:xfrm>
          <a:prstGeom prst="rect">
            <a:avLst/>
          </a:prstGeom>
          <a:noFill/>
          <a:ln cap="flat" cmpd="sng" w="76200">
            <a:solidFill>
              <a:srgbClr val="FF0000"/>
            </a:solidFill>
            <a:prstDash val="solid"/>
            <a:round/>
            <a:headEnd len="sm" w="sm" type="none"/>
            <a:tailEnd len="sm" w="sm" type="none"/>
          </a:ln>
        </p:spPr>
      </p:pic>
      <p:pic>
        <p:nvPicPr>
          <p:cNvPr id="74" name="Google Shape;74;p14"/>
          <p:cNvPicPr preferRelativeResize="0"/>
          <p:nvPr/>
        </p:nvPicPr>
        <p:blipFill>
          <a:blip r:embed="rId4">
            <a:alphaModFix/>
          </a:blip>
          <a:stretch>
            <a:fillRect/>
          </a:stretch>
        </p:blipFill>
        <p:spPr>
          <a:xfrm>
            <a:off x="88100" y="39700"/>
            <a:ext cx="4258301" cy="1369229"/>
          </a:xfrm>
          <a:prstGeom prst="rect">
            <a:avLst/>
          </a:prstGeom>
          <a:noFill/>
          <a:ln>
            <a:noFill/>
          </a:ln>
        </p:spPr>
      </p:pic>
      <p:pic>
        <p:nvPicPr>
          <p:cNvPr id="75" name="Google Shape;75;p14"/>
          <p:cNvPicPr preferRelativeResize="0"/>
          <p:nvPr/>
        </p:nvPicPr>
        <p:blipFill>
          <a:blip r:embed="rId5">
            <a:alphaModFix/>
          </a:blip>
          <a:stretch>
            <a:fillRect/>
          </a:stretch>
        </p:blipFill>
        <p:spPr>
          <a:xfrm>
            <a:off x="4002375" y="1"/>
            <a:ext cx="3636025" cy="1448625"/>
          </a:xfrm>
          <a:prstGeom prst="rect">
            <a:avLst/>
          </a:prstGeom>
          <a:noFill/>
          <a:ln>
            <a:noFill/>
          </a:ln>
        </p:spPr>
      </p:pic>
      <p:pic>
        <p:nvPicPr>
          <p:cNvPr id="76" name="Google Shape;76;p14"/>
          <p:cNvPicPr preferRelativeResize="0"/>
          <p:nvPr/>
        </p:nvPicPr>
        <p:blipFill>
          <a:blip r:embed="rId6">
            <a:alphaModFix/>
          </a:blip>
          <a:stretch>
            <a:fillRect/>
          </a:stretch>
        </p:blipFill>
        <p:spPr>
          <a:xfrm>
            <a:off x="3754625" y="1678438"/>
            <a:ext cx="3362325" cy="3714750"/>
          </a:xfrm>
          <a:prstGeom prst="rect">
            <a:avLst/>
          </a:prstGeom>
          <a:noFill/>
          <a:ln cap="flat" cmpd="sng" w="101600">
            <a:solidFill>
              <a:srgbClr val="00FF00"/>
            </a:solidFill>
            <a:prstDash val="solid"/>
            <a:miter lim="8000"/>
            <a:headEnd len="sm" w="sm" type="none"/>
            <a:tailEnd len="sm" w="sm" type="none"/>
          </a:ln>
        </p:spPr>
      </p:pic>
      <p:pic>
        <p:nvPicPr>
          <p:cNvPr id="77" name="Google Shape;77;p14"/>
          <p:cNvPicPr preferRelativeResize="0"/>
          <p:nvPr/>
        </p:nvPicPr>
        <p:blipFill>
          <a:blip r:embed="rId7">
            <a:alphaModFix/>
          </a:blip>
          <a:stretch>
            <a:fillRect/>
          </a:stretch>
        </p:blipFill>
        <p:spPr>
          <a:xfrm>
            <a:off x="5560713" y="1697225"/>
            <a:ext cx="1556225" cy="1168875"/>
          </a:xfrm>
          <a:prstGeom prst="rect">
            <a:avLst/>
          </a:prstGeom>
          <a:noFill/>
          <a:ln>
            <a:noFill/>
          </a:ln>
        </p:spPr>
      </p:pic>
      <p:pic>
        <p:nvPicPr>
          <p:cNvPr id="78" name="Google Shape;78;p14"/>
          <p:cNvPicPr preferRelativeResize="0"/>
          <p:nvPr/>
        </p:nvPicPr>
        <p:blipFill>
          <a:blip r:embed="rId8">
            <a:alphaModFix/>
          </a:blip>
          <a:stretch>
            <a:fillRect/>
          </a:stretch>
        </p:blipFill>
        <p:spPr>
          <a:xfrm>
            <a:off x="3813375" y="1697225"/>
            <a:ext cx="1439025" cy="1168875"/>
          </a:xfrm>
          <a:prstGeom prst="rect">
            <a:avLst/>
          </a:prstGeom>
          <a:noFill/>
          <a:ln>
            <a:noFill/>
          </a:ln>
        </p:spPr>
      </p:pic>
      <p:pic>
        <p:nvPicPr>
          <p:cNvPr id="79" name="Google Shape;79;p14"/>
          <p:cNvPicPr preferRelativeResize="0"/>
          <p:nvPr/>
        </p:nvPicPr>
        <p:blipFill>
          <a:blip r:embed="rId9">
            <a:alphaModFix/>
          </a:blip>
          <a:stretch>
            <a:fillRect/>
          </a:stretch>
        </p:blipFill>
        <p:spPr>
          <a:xfrm>
            <a:off x="275725" y="5932250"/>
            <a:ext cx="2652550" cy="3536750"/>
          </a:xfrm>
          <a:prstGeom prst="rect">
            <a:avLst/>
          </a:prstGeom>
          <a:noFill/>
          <a:ln cap="flat" cmpd="sng" w="38100">
            <a:solidFill>
              <a:schemeClr val="accent1"/>
            </a:solidFill>
            <a:prstDash val="solid"/>
            <a:round/>
            <a:headEnd len="sm" w="sm" type="none"/>
            <a:tailEnd len="sm" w="sm" type="none"/>
          </a:ln>
        </p:spPr>
      </p:pic>
      <p:pic>
        <p:nvPicPr>
          <p:cNvPr id="80" name="Google Shape;80;p14"/>
          <p:cNvPicPr preferRelativeResize="0"/>
          <p:nvPr/>
        </p:nvPicPr>
        <p:blipFill>
          <a:blip r:embed="rId10">
            <a:alphaModFix/>
          </a:blip>
          <a:stretch>
            <a:fillRect/>
          </a:stretch>
        </p:blipFill>
        <p:spPr>
          <a:xfrm>
            <a:off x="5012563" y="5854175"/>
            <a:ext cx="2652549" cy="3536753"/>
          </a:xfrm>
          <a:prstGeom prst="rect">
            <a:avLst/>
          </a:prstGeom>
          <a:noFill/>
          <a:ln cap="flat" cmpd="sng" w="38100">
            <a:solidFill>
              <a:srgbClr val="38761D"/>
            </a:solidFill>
            <a:prstDash val="solid"/>
            <a:round/>
            <a:headEnd len="sm" w="sm" type="none"/>
            <a:tailEnd len="sm" w="sm" type="none"/>
          </a:ln>
        </p:spPr>
      </p:pic>
      <p:sp>
        <p:nvSpPr>
          <p:cNvPr id="81" name="Google Shape;81;p14"/>
          <p:cNvSpPr txBox="1"/>
          <p:nvPr/>
        </p:nvSpPr>
        <p:spPr>
          <a:xfrm>
            <a:off x="3015975" y="5854175"/>
            <a:ext cx="1908900" cy="3879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chemeClr val="accent1"/>
                </a:solidFill>
              </a:rPr>
              <a:t>We know wall space is an issue for a lot of you! Look at this second grade classroom that used their classroom window for their sort!</a:t>
            </a:r>
            <a:endParaRPr b="1" sz="2000">
              <a:solidFill>
                <a:schemeClr val="accent1"/>
              </a:solidFill>
            </a:endParaRPr>
          </a:p>
        </p:txBody>
      </p:sp>
      <p:pic>
        <p:nvPicPr>
          <p:cNvPr descr="EMP_Logo_4C_wTag.png" id="82" name="Google Shape;82;p14"/>
          <p:cNvPicPr preferRelativeResize="0"/>
          <p:nvPr/>
        </p:nvPicPr>
        <p:blipFill rotWithShape="1">
          <a:blip r:embed="rId11">
            <a:alphaModFix/>
          </a:blip>
          <a:srcRect b="0" l="0" r="0" t="0"/>
          <a:stretch/>
        </p:blipFill>
        <p:spPr>
          <a:xfrm>
            <a:off x="5674829" y="9469001"/>
            <a:ext cx="1786887" cy="5269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p:nvPr/>
        </p:nvSpPr>
        <p:spPr>
          <a:xfrm>
            <a:off x="166213" y="102750"/>
            <a:ext cx="7440000" cy="98529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txBox="1"/>
          <p:nvPr/>
        </p:nvSpPr>
        <p:spPr>
          <a:xfrm>
            <a:off x="249625" y="1755900"/>
            <a:ext cx="7107000" cy="815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50">
                <a:solidFill>
                  <a:srgbClr val="9900FF"/>
                </a:solidFill>
                <a:highlight>
                  <a:schemeClr val="lt1"/>
                </a:highlight>
                <a:latin typeface="Bitter"/>
                <a:ea typeface="Bitter"/>
                <a:cs typeface="Bitter"/>
                <a:sym typeface="Bitter"/>
              </a:rPr>
              <a:t>In the book cover lessons, students recognize that the covers of books provide hints about genre. Key points to remember when presenting books  are included for you in the notes section on the slides. Be sure to check out the skill power lesson and animated video on book covers in your Empowering Writers Guide! In this lesson, feel free to substitute out the titles for books you already have!</a:t>
            </a:r>
            <a:endParaRPr b="1" sz="1850">
              <a:solidFill>
                <a:srgbClr val="9900FF"/>
              </a:solidFill>
              <a:highlight>
                <a:schemeClr val="lt1"/>
              </a:highlight>
              <a:latin typeface="Bitter"/>
              <a:ea typeface="Bitter"/>
              <a:cs typeface="Bitter"/>
              <a:sym typeface="Bitter"/>
            </a:endParaRPr>
          </a:p>
          <a:p>
            <a:pPr indent="0" lvl="0" marL="0" rtl="0" algn="ctr">
              <a:spcBef>
                <a:spcPts val="0"/>
              </a:spcBef>
              <a:spcAft>
                <a:spcPts val="0"/>
              </a:spcAft>
              <a:buNone/>
            </a:pPr>
            <a:r>
              <a:t/>
            </a:r>
            <a:endParaRPr b="1" sz="1850">
              <a:solidFill>
                <a:srgbClr val="9900FF"/>
              </a:solidFill>
              <a:highlight>
                <a:schemeClr val="lt1"/>
              </a:highlight>
              <a:latin typeface="Bitter"/>
              <a:ea typeface="Bitter"/>
              <a:cs typeface="Bitter"/>
              <a:sym typeface="Bitter"/>
            </a:endParaRPr>
          </a:p>
          <a:p>
            <a:pPr indent="0" lvl="0" marL="0" rtl="0" algn="l">
              <a:spcBef>
                <a:spcPts val="0"/>
              </a:spcBef>
              <a:spcAft>
                <a:spcPts val="0"/>
              </a:spcAft>
              <a:buNone/>
            </a:pPr>
            <a:r>
              <a:t/>
            </a:r>
            <a:endParaRPr sz="1850">
              <a:solidFill>
                <a:srgbClr val="FF0000"/>
              </a:solidFill>
              <a:highlight>
                <a:srgbClr val="FFFFFF"/>
              </a:highlight>
              <a:latin typeface="Happy Monkey"/>
              <a:ea typeface="Happy Monkey"/>
              <a:cs typeface="Happy Monkey"/>
              <a:sym typeface="Happy Monkey"/>
            </a:endParaRPr>
          </a:p>
          <a:p>
            <a:pPr indent="0" lvl="0" marL="0" rtl="0" algn="l">
              <a:spcBef>
                <a:spcPts val="0"/>
              </a:spcBef>
              <a:spcAft>
                <a:spcPts val="0"/>
              </a:spcAft>
              <a:buNone/>
            </a:pPr>
            <a:r>
              <a:t/>
            </a:r>
            <a:endParaRPr sz="1850">
              <a:solidFill>
                <a:srgbClr val="FF0000"/>
              </a:solidFill>
              <a:highlight>
                <a:srgbClr val="FFFFFF"/>
              </a:highlight>
              <a:latin typeface="Happy Monkey"/>
              <a:ea typeface="Happy Monkey"/>
              <a:cs typeface="Happy Monkey"/>
              <a:sym typeface="Happy Monkey"/>
            </a:endParaRPr>
          </a:p>
          <a:p>
            <a:pPr indent="0" lvl="0" marL="0" rtl="0" algn="l">
              <a:spcBef>
                <a:spcPts val="0"/>
              </a:spcBef>
              <a:spcAft>
                <a:spcPts val="0"/>
              </a:spcAft>
              <a:buNone/>
            </a:pPr>
            <a:r>
              <a:t/>
            </a:r>
            <a:endParaRPr sz="1850">
              <a:solidFill>
                <a:srgbClr val="FF0000"/>
              </a:solidFill>
              <a:highlight>
                <a:srgbClr val="FFFFFF"/>
              </a:highlight>
              <a:latin typeface="Happy Monkey"/>
              <a:ea typeface="Happy Monkey"/>
              <a:cs typeface="Happy Monkey"/>
              <a:sym typeface="Happy Monkey"/>
            </a:endParaRPr>
          </a:p>
          <a:p>
            <a:pPr indent="-346075" lvl="0" marL="457200" rtl="0" algn="l">
              <a:spcBef>
                <a:spcPts val="0"/>
              </a:spcBef>
              <a:spcAft>
                <a:spcPts val="0"/>
              </a:spcAft>
              <a:buClr>
                <a:srgbClr val="1155CC"/>
              </a:buClr>
              <a:buSzPts val="1850"/>
              <a:buFont typeface="Happy Monkey"/>
              <a:buChar char="●"/>
            </a:pPr>
            <a:r>
              <a:rPr lang="en" sz="1850">
                <a:solidFill>
                  <a:srgbClr val="1155CC"/>
                </a:solidFill>
                <a:highlight>
                  <a:srgbClr val="FFFFFF"/>
                </a:highlight>
                <a:latin typeface="Happy Monkey"/>
                <a:ea typeface="Happy Monkey"/>
                <a:cs typeface="Happy Monkey"/>
                <a:sym typeface="Happy Monkey"/>
              </a:rPr>
              <a:t>Present the book </a:t>
            </a:r>
            <a:r>
              <a:rPr lang="en" sz="1850">
                <a:solidFill>
                  <a:srgbClr val="1155CC"/>
                </a:solidFill>
                <a:highlight>
                  <a:srgbClr val="FFFFFF"/>
                </a:highlight>
                <a:latin typeface="Happy Monkey"/>
                <a:ea typeface="Happy Monkey"/>
                <a:cs typeface="Happy Monkey"/>
                <a:sym typeface="Happy Monkey"/>
              </a:rPr>
              <a:t>Lacey</a:t>
            </a:r>
            <a:r>
              <a:rPr lang="en" sz="1850">
                <a:solidFill>
                  <a:srgbClr val="1155CC"/>
                </a:solidFill>
                <a:highlight>
                  <a:srgbClr val="FFFFFF"/>
                </a:highlight>
                <a:latin typeface="Happy Monkey"/>
                <a:ea typeface="Happy Monkey"/>
                <a:cs typeface="Happy Monkey"/>
                <a:sym typeface="Happy Monkey"/>
              </a:rPr>
              <a:t> Walker Nonstop Talker (or another narrative book of your choice). Be sure to hit key points included in the notes for each slide.</a:t>
            </a:r>
            <a:endParaRPr sz="1850">
              <a:solidFill>
                <a:srgbClr val="1155CC"/>
              </a:solidFill>
              <a:highlight>
                <a:srgbClr val="FFFFFF"/>
              </a:highlight>
              <a:latin typeface="Happy Monkey"/>
              <a:ea typeface="Happy Monkey"/>
              <a:cs typeface="Happy Monkey"/>
              <a:sym typeface="Happy Monkey"/>
            </a:endParaRPr>
          </a:p>
          <a:p>
            <a:pPr indent="-346075" lvl="0" marL="457200" rtl="0" algn="l">
              <a:spcBef>
                <a:spcPts val="0"/>
              </a:spcBef>
              <a:spcAft>
                <a:spcPts val="0"/>
              </a:spcAft>
              <a:buClr>
                <a:srgbClr val="1155CC"/>
              </a:buClr>
              <a:buSzPts val="1850"/>
              <a:buFont typeface="Happy Monkey"/>
              <a:buChar char="●"/>
            </a:pPr>
            <a:r>
              <a:rPr lang="en" sz="1850">
                <a:solidFill>
                  <a:srgbClr val="1155CC"/>
                </a:solidFill>
                <a:highlight>
                  <a:srgbClr val="FFFFFF"/>
                </a:highlight>
                <a:latin typeface="Happy Monkey"/>
                <a:ea typeface="Happy Monkey"/>
                <a:cs typeface="Happy Monkey"/>
                <a:sym typeface="Happy Monkey"/>
              </a:rPr>
              <a:t>Read the book.</a:t>
            </a:r>
            <a:endParaRPr sz="1850">
              <a:solidFill>
                <a:srgbClr val="1155CC"/>
              </a:solidFill>
              <a:highlight>
                <a:srgbClr val="FFFFFF"/>
              </a:highlight>
              <a:latin typeface="Happy Monkey"/>
              <a:ea typeface="Happy Monkey"/>
              <a:cs typeface="Happy Monkey"/>
              <a:sym typeface="Happy Monkey"/>
            </a:endParaRPr>
          </a:p>
          <a:p>
            <a:pPr indent="-346075" lvl="0" marL="457200" rtl="0" algn="l">
              <a:spcBef>
                <a:spcPts val="0"/>
              </a:spcBef>
              <a:spcAft>
                <a:spcPts val="0"/>
              </a:spcAft>
              <a:buClr>
                <a:srgbClr val="1155CC"/>
              </a:buClr>
              <a:buSzPts val="1850"/>
              <a:buFont typeface="Happy Monkey"/>
              <a:buChar char="●"/>
            </a:pPr>
            <a:r>
              <a:rPr lang="en" sz="1850">
                <a:solidFill>
                  <a:srgbClr val="1155CC"/>
                </a:solidFill>
                <a:highlight>
                  <a:srgbClr val="FFFFFF"/>
                </a:highlight>
                <a:latin typeface="Happy Monkey"/>
                <a:ea typeface="Happy Monkey"/>
                <a:cs typeface="Happy Monkey"/>
                <a:sym typeface="Happy Monkey"/>
              </a:rPr>
              <a:t>Summarize the book together as a class using the EW Summarizing Framework. Students then add the summary in their book covers. </a:t>
            </a:r>
            <a:endParaRPr sz="1850">
              <a:solidFill>
                <a:srgbClr val="1155CC"/>
              </a:solidFill>
              <a:highlight>
                <a:srgbClr val="FFFFFF"/>
              </a:highlight>
              <a:latin typeface="Happy Monkey"/>
              <a:ea typeface="Happy Monkey"/>
              <a:cs typeface="Happy Monkey"/>
              <a:sym typeface="Happy Monkey"/>
            </a:endParaRPr>
          </a:p>
          <a:p>
            <a:pPr indent="0" lvl="0" marL="457200" rtl="0" algn="l">
              <a:spcBef>
                <a:spcPts val="0"/>
              </a:spcBef>
              <a:spcAft>
                <a:spcPts val="0"/>
              </a:spcAft>
              <a:buNone/>
            </a:pPr>
            <a:r>
              <a:t/>
            </a:r>
            <a:endParaRPr sz="1850">
              <a:solidFill>
                <a:srgbClr val="FF0000"/>
              </a:solidFill>
              <a:highlight>
                <a:srgbClr val="FFFFFF"/>
              </a:highlight>
              <a:latin typeface="Happy Monkey"/>
              <a:ea typeface="Happy Monkey"/>
              <a:cs typeface="Happy Monkey"/>
              <a:sym typeface="Happy Monkey"/>
            </a:endParaRPr>
          </a:p>
          <a:p>
            <a:pPr indent="0" lvl="0" marL="457200" rtl="0" algn="l">
              <a:spcBef>
                <a:spcPts val="0"/>
              </a:spcBef>
              <a:spcAft>
                <a:spcPts val="0"/>
              </a:spcAft>
              <a:buNone/>
            </a:pPr>
            <a:r>
              <a:t/>
            </a:r>
            <a:endParaRPr sz="1850">
              <a:solidFill>
                <a:srgbClr val="FF0000"/>
              </a:solidFill>
              <a:highlight>
                <a:srgbClr val="FFFFFF"/>
              </a:highlight>
              <a:latin typeface="Happy Monkey"/>
              <a:ea typeface="Happy Monkey"/>
              <a:cs typeface="Happy Monkey"/>
              <a:sym typeface="Happy Monkey"/>
            </a:endParaRPr>
          </a:p>
          <a:p>
            <a:pPr indent="0" lvl="0" marL="0" rtl="0" algn="l">
              <a:spcBef>
                <a:spcPts val="0"/>
              </a:spcBef>
              <a:spcAft>
                <a:spcPts val="0"/>
              </a:spcAft>
              <a:buNone/>
            </a:pPr>
            <a:r>
              <a:t/>
            </a:r>
            <a:endParaRPr sz="1850">
              <a:solidFill>
                <a:srgbClr val="FF0000"/>
              </a:solidFill>
              <a:highlight>
                <a:srgbClr val="FFFFFF"/>
              </a:highlight>
              <a:latin typeface="Happy Monkey"/>
              <a:ea typeface="Happy Monkey"/>
              <a:cs typeface="Happy Monkey"/>
              <a:sym typeface="Happy Monkey"/>
            </a:endParaRPr>
          </a:p>
          <a:p>
            <a:pPr indent="0" lvl="0" marL="0" rtl="0" algn="l">
              <a:spcBef>
                <a:spcPts val="0"/>
              </a:spcBef>
              <a:spcAft>
                <a:spcPts val="0"/>
              </a:spcAft>
              <a:buNone/>
            </a:pPr>
            <a:r>
              <a:t/>
            </a:r>
            <a:endParaRPr sz="1850">
              <a:solidFill>
                <a:srgbClr val="1155CC"/>
              </a:solidFill>
              <a:highlight>
                <a:srgbClr val="FFFFFF"/>
              </a:highlight>
              <a:latin typeface="Happy Monkey"/>
              <a:ea typeface="Happy Monkey"/>
              <a:cs typeface="Happy Monkey"/>
              <a:sym typeface="Happy Monkey"/>
            </a:endParaRPr>
          </a:p>
          <a:p>
            <a:pPr indent="-346075" lvl="0" marL="457200" rtl="0" algn="l">
              <a:spcBef>
                <a:spcPts val="0"/>
              </a:spcBef>
              <a:spcAft>
                <a:spcPts val="0"/>
              </a:spcAft>
              <a:buClr>
                <a:srgbClr val="1155CC"/>
              </a:buClr>
              <a:buSzPts val="1850"/>
              <a:buFont typeface="Happy Monkey"/>
              <a:buChar char="●"/>
            </a:pPr>
            <a:r>
              <a:rPr lang="en" sz="1850">
                <a:solidFill>
                  <a:srgbClr val="1155CC"/>
                </a:solidFill>
                <a:highlight>
                  <a:srgbClr val="FFFFFF"/>
                </a:highlight>
                <a:latin typeface="Happy Monkey"/>
                <a:ea typeface="Happy Monkey"/>
                <a:cs typeface="Happy Monkey"/>
                <a:sym typeface="Happy Monkey"/>
              </a:rPr>
              <a:t>Using the blank narrative diamond on the inside of the book cover, students will draw the sequence of events that happened in the beginning, middle, and end of the story. </a:t>
            </a:r>
            <a:endParaRPr sz="1850">
              <a:solidFill>
                <a:srgbClr val="1155CC"/>
              </a:solidFill>
              <a:highlight>
                <a:srgbClr val="FFFFFF"/>
              </a:highlight>
              <a:latin typeface="Happy Monkey"/>
              <a:ea typeface="Happy Monkey"/>
              <a:cs typeface="Happy Monkey"/>
              <a:sym typeface="Happy Monkey"/>
            </a:endParaRPr>
          </a:p>
          <a:p>
            <a:pPr indent="-346075" lvl="0" marL="457200" rtl="0" algn="l">
              <a:spcBef>
                <a:spcPts val="0"/>
              </a:spcBef>
              <a:spcAft>
                <a:spcPts val="0"/>
              </a:spcAft>
              <a:buClr>
                <a:srgbClr val="1155CC"/>
              </a:buClr>
              <a:buSzPts val="1850"/>
              <a:buFont typeface="Happy Monkey"/>
              <a:buChar char="●"/>
            </a:pPr>
            <a:r>
              <a:rPr lang="en" sz="1850">
                <a:solidFill>
                  <a:srgbClr val="1155CC"/>
                </a:solidFill>
                <a:highlight>
                  <a:srgbClr val="FFFFFF"/>
                </a:highlight>
                <a:latin typeface="Happy Monkey"/>
                <a:ea typeface="Happy Monkey"/>
                <a:cs typeface="Happy Monkey"/>
                <a:sym typeface="Happy Monkey"/>
              </a:rPr>
              <a:t>Finally, students glue or draw the book cover onto the front of the book they made. </a:t>
            </a:r>
            <a:endParaRPr sz="1850">
              <a:solidFill>
                <a:srgbClr val="1155CC"/>
              </a:solidFill>
              <a:highlight>
                <a:srgbClr val="FFFFFF"/>
              </a:highlight>
              <a:latin typeface="Happy Monkey"/>
              <a:ea typeface="Happy Monkey"/>
              <a:cs typeface="Happy Monkey"/>
              <a:sym typeface="Happy Monkey"/>
            </a:endParaRPr>
          </a:p>
        </p:txBody>
      </p:sp>
      <p:sp>
        <p:nvSpPr>
          <p:cNvPr id="89" name="Google Shape;89;p15"/>
          <p:cNvSpPr txBox="1"/>
          <p:nvPr/>
        </p:nvSpPr>
        <p:spPr>
          <a:xfrm>
            <a:off x="1240825" y="4236663"/>
            <a:ext cx="5124600" cy="469500"/>
          </a:xfrm>
          <a:prstGeom prst="rect">
            <a:avLst/>
          </a:prstGeom>
          <a:noFill/>
          <a:ln cap="flat" cmpd="sng" w="381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850">
                <a:solidFill>
                  <a:srgbClr val="1155CC"/>
                </a:solidFill>
                <a:highlight>
                  <a:srgbClr val="FFFFFF"/>
                </a:highlight>
                <a:latin typeface="Happy Monkey"/>
                <a:ea typeface="Happy Monkey"/>
                <a:cs typeface="Happy Monkey"/>
                <a:sym typeface="Happy Monkey"/>
              </a:rPr>
              <a:t>Day ONE: Narrative Book Covers</a:t>
            </a:r>
            <a:endParaRPr>
              <a:solidFill>
                <a:srgbClr val="1155CC"/>
              </a:solidFill>
            </a:endParaRPr>
          </a:p>
        </p:txBody>
      </p:sp>
      <p:sp>
        <p:nvSpPr>
          <p:cNvPr id="90" name="Google Shape;90;p15"/>
          <p:cNvSpPr txBox="1"/>
          <p:nvPr/>
        </p:nvSpPr>
        <p:spPr>
          <a:xfrm>
            <a:off x="1162400" y="7303750"/>
            <a:ext cx="5124600" cy="469500"/>
          </a:xfrm>
          <a:prstGeom prst="rect">
            <a:avLst/>
          </a:prstGeom>
          <a:noFill/>
          <a:ln cap="flat" cmpd="sng" w="381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850">
                <a:solidFill>
                  <a:srgbClr val="1155CC"/>
                </a:solidFill>
                <a:highlight>
                  <a:srgbClr val="FFFFFF"/>
                </a:highlight>
                <a:latin typeface="Happy Monkey"/>
                <a:ea typeface="Happy Monkey"/>
                <a:cs typeface="Happy Monkey"/>
                <a:sym typeface="Happy Monkey"/>
              </a:rPr>
              <a:t>Day TWO: Narrative Book Covers</a:t>
            </a:r>
            <a:endParaRPr>
              <a:solidFill>
                <a:srgbClr val="1155CC"/>
              </a:solidFill>
            </a:endParaRPr>
          </a:p>
        </p:txBody>
      </p:sp>
      <p:pic>
        <p:nvPicPr>
          <p:cNvPr id="91" name="Google Shape;91;p15"/>
          <p:cNvPicPr preferRelativeResize="0"/>
          <p:nvPr/>
        </p:nvPicPr>
        <p:blipFill>
          <a:blip r:embed="rId3">
            <a:alphaModFix/>
          </a:blip>
          <a:stretch>
            <a:fillRect/>
          </a:stretch>
        </p:blipFill>
        <p:spPr>
          <a:xfrm>
            <a:off x="249625" y="102750"/>
            <a:ext cx="3347900" cy="1066450"/>
          </a:xfrm>
          <a:prstGeom prst="rect">
            <a:avLst/>
          </a:prstGeom>
          <a:noFill/>
          <a:ln>
            <a:noFill/>
          </a:ln>
        </p:spPr>
      </p:pic>
      <p:pic>
        <p:nvPicPr>
          <p:cNvPr id="92" name="Google Shape;92;p15"/>
          <p:cNvPicPr preferRelativeResize="0"/>
          <p:nvPr/>
        </p:nvPicPr>
        <p:blipFill>
          <a:blip r:embed="rId4">
            <a:alphaModFix/>
          </a:blip>
          <a:stretch>
            <a:fillRect/>
          </a:stretch>
        </p:blipFill>
        <p:spPr>
          <a:xfrm>
            <a:off x="3817550" y="148700"/>
            <a:ext cx="3700550" cy="974550"/>
          </a:xfrm>
          <a:prstGeom prst="rect">
            <a:avLst/>
          </a:prstGeom>
          <a:noFill/>
          <a:ln>
            <a:noFill/>
          </a:ln>
        </p:spPr>
      </p:pic>
      <p:pic>
        <p:nvPicPr>
          <p:cNvPr id="93" name="Google Shape;93;p15"/>
          <p:cNvPicPr preferRelativeResize="0"/>
          <p:nvPr/>
        </p:nvPicPr>
        <p:blipFill>
          <a:blip r:embed="rId5">
            <a:alphaModFix/>
          </a:blip>
          <a:stretch>
            <a:fillRect/>
          </a:stretch>
        </p:blipFill>
        <p:spPr>
          <a:xfrm>
            <a:off x="638175" y="396625"/>
            <a:ext cx="6496050" cy="1905000"/>
          </a:xfrm>
          <a:prstGeom prst="rect">
            <a:avLst/>
          </a:prstGeom>
          <a:noFill/>
          <a:ln>
            <a:noFill/>
          </a:ln>
        </p:spPr>
      </p:pic>
      <p:pic>
        <p:nvPicPr>
          <p:cNvPr descr="EMP_Logo_4C_wTag.png" id="94" name="Google Shape;94;p15"/>
          <p:cNvPicPr preferRelativeResize="0"/>
          <p:nvPr/>
        </p:nvPicPr>
        <p:blipFill rotWithShape="1">
          <a:blip r:embed="rId6">
            <a:alphaModFix/>
          </a:blip>
          <a:srcRect b="0" l="0" r="0" t="0"/>
          <a:stretch/>
        </p:blipFill>
        <p:spPr>
          <a:xfrm>
            <a:off x="5645454" y="9428701"/>
            <a:ext cx="1786887" cy="5269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6"/>
          <p:cNvPicPr preferRelativeResize="0"/>
          <p:nvPr/>
        </p:nvPicPr>
        <p:blipFill>
          <a:blip r:embed="rId3">
            <a:alphaModFix/>
          </a:blip>
          <a:stretch>
            <a:fillRect/>
          </a:stretch>
        </p:blipFill>
        <p:spPr>
          <a:xfrm>
            <a:off x="504825" y="851650"/>
            <a:ext cx="6895825" cy="8615225"/>
          </a:xfrm>
          <a:prstGeom prst="rect">
            <a:avLst/>
          </a:prstGeom>
          <a:noFill/>
          <a:ln cap="flat" cmpd="sng" w="38100">
            <a:solidFill>
              <a:srgbClr val="9900FF"/>
            </a:solidFill>
            <a:prstDash val="solid"/>
            <a:round/>
            <a:headEnd len="sm" w="sm" type="none"/>
            <a:tailEnd len="sm" w="sm" type="none"/>
          </a:ln>
        </p:spPr>
      </p:pic>
      <p:pic>
        <p:nvPicPr>
          <p:cNvPr descr="EMP_Logo_4C_wTag.png" id="100" name="Google Shape;100;p16"/>
          <p:cNvPicPr preferRelativeResize="0"/>
          <p:nvPr/>
        </p:nvPicPr>
        <p:blipFill rotWithShape="1">
          <a:blip r:embed="rId4">
            <a:alphaModFix/>
          </a:blip>
          <a:srcRect b="0" l="0" r="0" t="0"/>
          <a:stretch/>
        </p:blipFill>
        <p:spPr>
          <a:xfrm>
            <a:off x="5674829" y="9466876"/>
            <a:ext cx="1786887" cy="5269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7"/>
          <p:cNvPicPr preferRelativeResize="0"/>
          <p:nvPr/>
        </p:nvPicPr>
        <p:blipFill rotWithShape="1">
          <a:blip r:embed="rId3">
            <a:alphaModFix/>
          </a:blip>
          <a:srcRect b="4443" l="5109" r="5724" t="0"/>
          <a:stretch/>
        </p:blipFill>
        <p:spPr>
          <a:xfrm>
            <a:off x="112990" y="0"/>
            <a:ext cx="7546434" cy="10058399"/>
          </a:xfrm>
          <a:prstGeom prst="rect">
            <a:avLst/>
          </a:prstGeom>
          <a:noFill/>
          <a:ln>
            <a:noFill/>
          </a:ln>
        </p:spPr>
      </p:pic>
      <p:sp>
        <p:nvSpPr>
          <p:cNvPr id="106" name="Google Shape;106;p17"/>
          <p:cNvSpPr txBox="1"/>
          <p:nvPr/>
        </p:nvSpPr>
        <p:spPr>
          <a:xfrm>
            <a:off x="-2165825" y="499250"/>
            <a:ext cx="1864800" cy="19086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Book Cover Lessons can be found in your K/1 guide genre/summarizing section or in the Literacy Launch section of your Grade 2 guide.</a:t>
            </a:r>
            <a:endParaRPr/>
          </a:p>
        </p:txBody>
      </p:sp>
      <p:sp>
        <p:nvSpPr>
          <p:cNvPr id="107" name="Google Shape;107;p17"/>
          <p:cNvSpPr txBox="1"/>
          <p:nvPr/>
        </p:nvSpPr>
        <p:spPr>
          <a:xfrm>
            <a:off x="-2055725" y="2613725"/>
            <a:ext cx="1644600" cy="10467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Copy double sided with the next slide to make a foldable book.</a:t>
            </a:r>
            <a:endParaRPr/>
          </a:p>
        </p:txBody>
      </p:sp>
      <p:pic>
        <p:nvPicPr>
          <p:cNvPr descr="EMP_Logo_4C_wTag.png" id="108" name="Google Shape;108;p17"/>
          <p:cNvPicPr preferRelativeResize="0"/>
          <p:nvPr/>
        </p:nvPicPr>
        <p:blipFill rotWithShape="1">
          <a:blip r:embed="rId4">
            <a:alphaModFix/>
          </a:blip>
          <a:srcRect b="0" l="0" r="0" t="0"/>
          <a:stretch/>
        </p:blipFill>
        <p:spPr>
          <a:xfrm>
            <a:off x="4925979" y="9399301"/>
            <a:ext cx="1786887" cy="5269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p18"/>
          <p:cNvGrpSpPr/>
          <p:nvPr/>
        </p:nvGrpSpPr>
        <p:grpSpPr>
          <a:xfrm>
            <a:off x="191566" y="238876"/>
            <a:ext cx="7422379" cy="9819485"/>
            <a:chOff x="590025" y="477625"/>
            <a:chExt cx="6630676" cy="8878377"/>
          </a:xfrm>
        </p:grpSpPr>
        <p:pic>
          <p:nvPicPr>
            <p:cNvPr id="114" name="Google Shape;114;p18"/>
            <p:cNvPicPr preferRelativeResize="0"/>
            <p:nvPr/>
          </p:nvPicPr>
          <p:blipFill rotWithShape="1">
            <a:blip r:embed="rId3">
              <a:alphaModFix/>
            </a:blip>
            <a:srcRect b="4733" l="5860" r="5345" t="3363"/>
            <a:stretch/>
          </p:blipFill>
          <p:spPr>
            <a:xfrm>
              <a:off x="590025" y="477625"/>
              <a:ext cx="6630676" cy="8878377"/>
            </a:xfrm>
            <a:prstGeom prst="rect">
              <a:avLst/>
            </a:prstGeom>
            <a:noFill/>
            <a:ln>
              <a:noFill/>
            </a:ln>
          </p:spPr>
        </p:pic>
        <p:sp>
          <p:nvSpPr>
            <p:cNvPr id="115" name="Google Shape;115;p18"/>
            <p:cNvSpPr/>
            <p:nvPr/>
          </p:nvSpPr>
          <p:spPr>
            <a:xfrm>
              <a:off x="842875" y="814775"/>
              <a:ext cx="6124950" cy="3821075"/>
            </a:xfrm>
            <a:prstGeom prst="flowChartDecision">
              <a:avLst/>
            </a:prstGeom>
            <a:solidFill>
              <a:schemeClr val="lt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18"/>
            <p:cNvCxnSpPr/>
            <p:nvPr/>
          </p:nvCxnSpPr>
          <p:spPr>
            <a:xfrm>
              <a:off x="5113500" y="1573375"/>
              <a:ext cx="56100" cy="2304000"/>
            </a:xfrm>
            <a:prstGeom prst="straightConnector1">
              <a:avLst/>
            </a:prstGeom>
            <a:noFill/>
            <a:ln cap="flat" cmpd="sng" w="38100">
              <a:solidFill>
                <a:schemeClr val="dk2"/>
              </a:solidFill>
              <a:prstDash val="solid"/>
              <a:round/>
              <a:headEnd len="med" w="med" type="none"/>
              <a:tailEnd len="med" w="med" type="none"/>
            </a:ln>
          </p:spPr>
        </p:cxnSp>
        <p:cxnSp>
          <p:nvCxnSpPr>
            <p:cNvPr id="117" name="Google Shape;117;p18"/>
            <p:cNvCxnSpPr/>
            <p:nvPr/>
          </p:nvCxnSpPr>
          <p:spPr>
            <a:xfrm>
              <a:off x="2681075" y="1573313"/>
              <a:ext cx="56100" cy="2304000"/>
            </a:xfrm>
            <a:prstGeom prst="straightConnector1">
              <a:avLst/>
            </a:prstGeom>
            <a:noFill/>
            <a:ln cap="flat" cmpd="sng" w="38100">
              <a:solidFill>
                <a:schemeClr val="dk2"/>
              </a:solidFill>
              <a:prstDash val="solid"/>
              <a:round/>
              <a:headEnd len="med" w="med" type="none"/>
              <a:tailEnd len="med" w="med" type="none"/>
            </a:ln>
          </p:spPr>
        </p:cxnSp>
      </p:grpSp>
      <p:sp>
        <p:nvSpPr>
          <p:cNvPr id="118" name="Google Shape;118;p18"/>
          <p:cNvSpPr txBox="1"/>
          <p:nvPr/>
        </p:nvSpPr>
        <p:spPr>
          <a:xfrm rot="5400000">
            <a:off x="6359125" y="2583325"/>
            <a:ext cx="1246200" cy="400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BEGINNING </a:t>
            </a:r>
            <a:endParaRPr/>
          </a:p>
        </p:txBody>
      </p:sp>
      <p:sp>
        <p:nvSpPr>
          <p:cNvPr id="119" name="Google Shape;119;p18"/>
          <p:cNvSpPr txBox="1"/>
          <p:nvPr/>
        </p:nvSpPr>
        <p:spPr>
          <a:xfrm rot="5400000">
            <a:off x="4612700" y="2583325"/>
            <a:ext cx="903000" cy="400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MIDDLE</a:t>
            </a:r>
            <a:endParaRPr/>
          </a:p>
        </p:txBody>
      </p:sp>
      <p:sp>
        <p:nvSpPr>
          <p:cNvPr id="120" name="Google Shape;120;p18"/>
          <p:cNvSpPr txBox="1"/>
          <p:nvPr/>
        </p:nvSpPr>
        <p:spPr>
          <a:xfrm rot="5400000">
            <a:off x="1957750" y="2668675"/>
            <a:ext cx="732300" cy="4002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a:t>END</a:t>
            </a:r>
            <a:endParaRPr/>
          </a:p>
        </p:txBody>
      </p:sp>
      <p:pic>
        <p:nvPicPr>
          <p:cNvPr descr="EMP_Logo_4C_wTag.png" id="121" name="Google Shape;121;p18"/>
          <p:cNvPicPr preferRelativeResize="0"/>
          <p:nvPr/>
        </p:nvPicPr>
        <p:blipFill rotWithShape="1">
          <a:blip r:embed="rId4">
            <a:alphaModFix/>
          </a:blip>
          <a:srcRect b="0" l="0" r="0" t="0"/>
          <a:stretch/>
        </p:blipFill>
        <p:spPr>
          <a:xfrm>
            <a:off x="4279879" y="9468226"/>
            <a:ext cx="1786887" cy="5269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nvSpPr>
        <p:spPr>
          <a:xfrm>
            <a:off x="-2217250" y="499250"/>
            <a:ext cx="1820700" cy="1693200"/>
          </a:xfrm>
          <a:prstGeom prst="rect">
            <a:avLst/>
          </a:prstGeom>
          <a:no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Copy and cut apart. Student then glue these on the cover of their books. ( You can have them draw their own if time permits)</a:t>
            </a:r>
            <a:endParaRPr/>
          </a:p>
        </p:txBody>
      </p:sp>
      <p:pic>
        <p:nvPicPr>
          <p:cNvPr id="127" name="Google Shape;127;p19"/>
          <p:cNvPicPr preferRelativeResize="0"/>
          <p:nvPr/>
        </p:nvPicPr>
        <p:blipFill>
          <a:blip r:embed="rId3">
            <a:alphaModFix/>
          </a:blip>
          <a:stretch>
            <a:fillRect/>
          </a:stretch>
        </p:blipFill>
        <p:spPr>
          <a:xfrm rot="5400000">
            <a:off x="1666187" y="-804837"/>
            <a:ext cx="4547800" cy="6568675"/>
          </a:xfrm>
          <a:prstGeom prst="rect">
            <a:avLst/>
          </a:prstGeom>
          <a:noFill/>
          <a:ln cap="flat" cmpd="sng" w="38100">
            <a:solidFill>
              <a:srgbClr val="9900FF"/>
            </a:solidFill>
            <a:prstDash val="solid"/>
            <a:round/>
            <a:headEnd len="sm" w="sm" type="none"/>
            <a:tailEnd len="sm" w="sm" type="none"/>
          </a:ln>
        </p:spPr>
      </p:pic>
      <p:pic>
        <p:nvPicPr>
          <p:cNvPr id="128" name="Google Shape;128;p19"/>
          <p:cNvPicPr preferRelativeResize="0"/>
          <p:nvPr/>
        </p:nvPicPr>
        <p:blipFill>
          <a:blip r:embed="rId3">
            <a:alphaModFix/>
          </a:blip>
          <a:stretch>
            <a:fillRect/>
          </a:stretch>
        </p:blipFill>
        <p:spPr>
          <a:xfrm rot="5400000">
            <a:off x="1651500" y="4105150"/>
            <a:ext cx="4547800" cy="6539300"/>
          </a:xfrm>
          <a:prstGeom prst="rect">
            <a:avLst/>
          </a:prstGeom>
          <a:noFill/>
          <a:ln cap="flat" cmpd="sng" w="38100">
            <a:solidFill>
              <a:srgbClr val="9900FF"/>
            </a:solidFill>
            <a:prstDash val="solid"/>
            <a:round/>
            <a:headEnd len="sm" w="sm" type="none"/>
            <a:tailEnd len="sm" w="sm" type="none"/>
          </a:ln>
        </p:spPr>
      </p:pic>
      <p:pic>
        <p:nvPicPr>
          <p:cNvPr descr="EMP_Logo_4C_wTag.png" id="129" name="Google Shape;129;p19"/>
          <p:cNvPicPr preferRelativeResize="0"/>
          <p:nvPr/>
        </p:nvPicPr>
        <p:blipFill rotWithShape="1">
          <a:blip r:embed="rId4">
            <a:alphaModFix/>
          </a:blip>
          <a:srcRect b="0" l="0" r="0" t="0"/>
          <a:stretch/>
        </p:blipFill>
        <p:spPr>
          <a:xfrm>
            <a:off x="6099458" y="9648700"/>
            <a:ext cx="1389291" cy="409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p:nvPr/>
        </p:nvSpPr>
        <p:spPr>
          <a:xfrm>
            <a:off x="166200" y="102775"/>
            <a:ext cx="7440000" cy="9852900"/>
          </a:xfrm>
          <a:prstGeom prst="rect">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txBox="1"/>
          <p:nvPr/>
        </p:nvSpPr>
        <p:spPr>
          <a:xfrm>
            <a:off x="207900" y="1873375"/>
            <a:ext cx="7356600" cy="815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50">
                <a:solidFill>
                  <a:srgbClr val="9900FF"/>
                </a:solidFill>
                <a:highlight>
                  <a:schemeClr val="lt1"/>
                </a:highlight>
                <a:latin typeface="Bitter"/>
                <a:ea typeface="Bitter"/>
                <a:cs typeface="Bitter"/>
                <a:sym typeface="Bitter"/>
              </a:rPr>
              <a:t>In the book cover lessons, students recognize that the covers of books provide hints about genre. Key points to remember when presenting books  are included for you in the notes section on the slides. Be sure to check out the skill power lesson and animated video on book covers in your Empowering Writers Guide! In this lesson, feel free to substitute out the titles for books you already have!</a:t>
            </a:r>
            <a:endParaRPr sz="1850">
              <a:solidFill>
                <a:srgbClr val="FF0000"/>
              </a:solidFill>
              <a:highlight>
                <a:srgbClr val="FFFFFF"/>
              </a:highlight>
              <a:latin typeface="Happy Monkey"/>
              <a:ea typeface="Happy Monkey"/>
              <a:cs typeface="Happy Monkey"/>
              <a:sym typeface="Happy Monkey"/>
            </a:endParaRPr>
          </a:p>
          <a:p>
            <a:pPr indent="0" lvl="0" marL="0" rtl="0" algn="ctr">
              <a:spcBef>
                <a:spcPts val="0"/>
              </a:spcBef>
              <a:spcAft>
                <a:spcPts val="0"/>
              </a:spcAft>
              <a:buNone/>
            </a:pPr>
            <a:r>
              <a:t/>
            </a:r>
            <a:endParaRPr sz="1850">
              <a:solidFill>
                <a:srgbClr val="FF0000"/>
              </a:solidFill>
              <a:highlight>
                <a:srgbClr val="FFFFFF"/>
              </a:highlight>
              <a:latin typeface="Happy Monkey"/>
              <a:ea typeface="Happy Monkey"/>
              <a:cs typeface="Happy Monkey"/>
              <a:sym typeface="Happy Monkey"/>
            </a:endParaRPr>
          </a:p>
          <a:p>
            <a:pPr indent="0" lvl="0" marL="0" rtl="0" algn="l">
              <a:spcBef>
                <a:spcPts val="0"/>
              </a:spcBef>
              <a:spcAft>
                <a:spcPts val="0"/>
              </a:spcAft>
              <a:buNone/>
            </a:pPr>
            <a:r>
              <a:t/>
            </a:r>
            <a:endParaRPr sz="1850">
              <a:solidFill>
                <a:srgbClr val="FF0000"/>
              </a:solidFill>
              <a:highlight>
                <a:srgbClr val="FFFFFF"/>
              </a:highlight>
              <a:latin typeface="Happy Monkey"/>
              <a:ea typeface="Happy Monkey"/>
              <a:cs typeface="Happy Monkey"/>
              <a:sym typeface="Happy Monkey"/>
            </a:endParaRPr>
          </a:p>
          <a:p>
            <a:pPr indent="0" lvl="0" marL="0" rtl="0" algn="l">
              <a:spcBef>
                <a:spcPts val="0"/>
              </a:spcBef>
              <a:spcAft>
                <a:spcPts val="0"/>
              </a:spcAft>
              <a:buNone/>
            </a:pPr>
            <a:r>
              <a:t/>
            </a:r>
            <a:endParaRPr sz="1850">
              <a:solidFill>
                <a:srgbClr val="FF0000"/>
              </a:solidFill>
              <a:highlight>
                <a:srgbClr val="FFFFFF"/>
              </a:highlight>
              <a:latin typeface="Happy Monkey"/>
              <a:ea typeface="Happy Monkey"/>
              <a:cs typeface="Happy Monkey"/>
              <a:sym typeface="Happy Monkey"/>
            </a:endParaRPr>
          </a:p>
          <a:p>
            <a:pPr indent="-346075" lvl="0" marL="457200" rtl="0" algn="l">
              <a:spcBef>
                <a:spcPts val="0"/>
              </a:spcBef>
              <a:spcAft>
                <a:spcPts val="0"/>
              </a:spcAft>
              <a:buClr>
                <a:srgbClr val="1155CC"/>
              </a:buClr>
              <a:buSzPts val="1850"/>
              <a:buFont typeface="Happy Monkey"/>
              <a:buChar char="●"/>
            </a:pPr>
            <a:r>
              <a:rPr lang="en" sz="1850">
                <a:solidFill>
                  <a:srgbClr val="1155CC"/>
                </a:solidFill>
                <a:highlight>
                  <a:srgbClr val="FFFFFF"/>
                </a:highlight>
                <a:latin typeface="Happy Monkey"/>
                <a:ea typeface="Happy Monkey"/>
                <a:cs typeface="Happy Monkey"/>
                <a:sym typeface="Happy Monkey"/>
              </a:rPr>
              <a:t>Present the book cover Owls ( or another nonfiction book). Be sure to hit key points included in the notes for each slide.</a:t>
            </a:r>
            <a:endParaRPr sz="1850">
              <a:solidFill>
                <a:srgbClr val="1155CC"/>
              </a:solidFill>
              <a:highlight>
                <a:srgbClr val="FFFFFF"/>
              </a:highlight>
              <a:latin typeface="Happy Monkey"/>
              <a:ea typeface="Happy Monkey"/>
              <a:cs typeface="Happy Monkey"/>
              <a:sym typeface="Happy Monkey"/>
            </a:endParaRPr>
          </a:p>
          <a:p>
            <a:pPr indent="-346075" lvl="0" marL="457200" rtl="0" algn="l">
              <a:spcBef>
                <a:spcPts val="0"/>
              </a:spcBef>
              <a:spcAft>
                <a:spcPts val="0"/>
              </a:spcAft>
              <a:buClr>
                <a:srgbClr val="1155CC"/>
              </a:buClr>
              <a:buSzPts val="1850"/>
              <a:buFont typeface="Happy Monkey"/>
              <a:buChar char="●"/>
            </a:pPr>
            <a:r>
              <a:rPr lang="en" sz="1850">
                <a:solidFill>
                  <a:srgbClr val="1155CC"/>
                </a:solidFill>
                <a:highlight>
                  <a:srgbClr val="FFFFFF"/>
                </a:highlight>
                <a:latin typeface="Happy Monkey"/>
                <a:ea typeface="Happy Monkey"/>
                <a:cs typeface="Happy Monkey"/>
                <a:sym typeface="Happy Monkey"/>
              </a:rPr>
              <a:t>Read the nonfiction book.</a:t>
            </a:r>
            <a:endParaRPr sz="1850">
              <a:solidFill>
                <a:srgbClr val="1155CC"/>
              </a:solidFill>
              <a:highlight>
                <a:srgbClr val="FFFFFF"/>
              </a:highlight>
              <a:latin typeface="Happy Monkey"/>
              <a:ea typeface="Happy Monkey"/>
              <a:cs typeface="Happy Monkey"/>
              <a:sym typeface="Happy Monkey"/>
            </a:endParaRPr>
          </a:p>
          <a:p>
            <a:pPr indent="-346075" lvl="0" marL="457200" rtl="0" algn="l">
              <a:spcBef>
                <a:spcPts val="0"/>
              </a:spcBef>
              <a:spcAft>
                <a:spcPts val="0"/>
              </a:spcAft>
              <a:buClr>
                <a:srgbClr val="1155CC"/>
              </a:buClr>
              <a:buSzPts val="1850"/>
              <a:buFont typeface="Happy Monkey"/>
              <a:buChar char="●"/>
            </a:pPr>
            <a:r>
              <a:rPr lang="en" sz="1850">
                <a:solidFill>
                  <a:srgbClr val="1155CC"/>
                </a:solidFill>
                <a:highlight>
                  <a:srgbClr val="FFFFFF"/>
                </a:highlight>
                <a:latin typeface="Happy Monkey"/>
                <a:ea typeface="Happy Monkey"/>
                <a:cs typeface="Happy Monkey"/>
                <a:sym typeface="Happy Monkey"/>
              </a:rPr>
              <a:t>Summarize the book together as a class using the EW Summarizing Framework. Students then add the summary in their book covers. </a:t>
            </a:r>
            <a:endParaRPr b="1" sz="1850">
              <a:solidFill>
                <a:srgbClr val="1155CC"/>
              </a:solidFill>
              <a:highlight>
                <a:srgbClr val="FFFFFF"/>
              </a:highlight>
              <a:latin typeface="Happy Monkey"/>
              <a:ea typeface="Happy Monkey"/>
              <a:cs typeface="Happy Monkey"/>
              <a:sym typeface="Happy Monkey"/>
            </a:endParaRPr>
          </a:p>
          <a:p>
            <a:pPr indent="0" lvl="0" marL="457200" rtl="0" algn="ctr">
              <a:spcBef>
                <a:spcPts val="0"/>
              </a:spcBef>
              <a:spcAft>
                <a:spcPts val="0"/>
              </a:spcAft>
              <a:buNone/>
            </a:pPr>
            <a:r>
              <a:t/>
            </a:r>
            <a:endParaRPr b="1" sz="1850">
              <a:solidFill>
                <a:srgbClr val="FF0000"/>
              </a:solidFill>
              <a:highlight>
                <a:srgbClr val="FFFFFF"/>
              </a:highlight>
              <a:latin typeface="Happy Monkey"/>
              <a:ea typeface="Happy Monkey"/>
              <a:cs typeface="Happy Monkey"/>
              <a:sym typeface="Happy Monkey"/>
            </a:endParaRPr>
          </a:p>
          <a:p>
            <a:pPr indent="0" lvl="0" marL="457200" rtl="0" algn="ctr">
              <a:spcBef>
                <a:spcPts val="0"/>
              </a:spcBef>
              <a:spcAft>
                <a:spcPts val="0"/>
              </a:spcAft>
              <a:buNone/>
            </a:pPr>
            <a:r>
              <a:t/>
            </a:r>
            <a:endParaRPr b="1" sz="1850">
              <a:solidFill>
                <a:srgbClr val="FF0000"/>
              </a:solidFill>
              <a:highlight>
                <a:srgbClr val="FFFFFF"/>
              </a:highlight>
              <a:latin typeface="Happy Monkey"/>
              <a:ea typeface="Happy Monkey"/>
              <a:cs typeface="Happy Monkey"/>
              <a:sym typeface="Happy Monkey"/>
            </a:endParaRPr>
          </a:p>
          <a:p>
            <a:pPr indent="0" lvl="0" marL="0" rtl="0" algn="l">
              <a:spcBef>
                <a:spcPts val="0"/>
              </a:spcBef>
              <a:spcAft>
                <a:spcPts val="0"/>
              </a:spcAft>
              <a:buNone/>
            </a:pPr>
            <a:r>
              <a:t/>
            </a:r>
            <a:endParaRPr sz="1850">
              <a:solidFill>
                <a:srgbClr val="FF0000"/>
              </a:solidFill>
              <a:highlight>
                <a:srgbClr val="FFFFFF"/>
              </a:highlight>
              <a:latin typeface="Happy Monkey"/>
              <a:ea typeface="Happy Monkey"/>
              <a:cs typeface="Happy Monkey"/>
              <a:sym typeface="Happy Monkey"/>
            </a:endParaRPr>
          </a:p>
          <a:p>
            <a:pPr indent="-346075" lvl="0" marL="457200" rtl="0" algn="l">
              <a:spcBef>
                <a:spcPts val="0"/>
              </a:spcBef>
              <a:spcAft>
                <a:spcPts val="0"/>
              </a:spcAft>
              <a:buClr>
                <a:srgbClr val="1155CC"/>
              </a:buClr>
              <a:buSzPts val="1850"/>
              <a:buFont typeface="Happy Monkey"/>
              <a:buChar char="●"/>
            </a:pPr>
            <a:r>
              <a:rPr lang="en" sz="1850">
                <a:solidFill>
                  <a:srgbClr val="1155CC"/>
                </a:solidFill>
                <a:highlight>
                  <a:srgbClr val="FFFFFF"/>
                </a:highlight>
                <a:latin typeface="Happy Monkey"/>
                <a:ea typeface="Happy Monkey"/>
                <a:cs typeface="Happy Monkey"/>
                <a:sym typeface="Happy Monkey"/>
              </a:rPr>
              <a:t>Using the </a:t>
            </a:r>
            <a:r>
              <a:rPr lang="en" sz="1850">
                <a:solidFill>
                  <a:srgbClr val="1155CC"/>
                </a:solidFill>
                <a:highlight>
                  <a:srgbClr val="FFFFFF"/>
                </a:highlight>
                <a:latin typeface="Happy Monkey"/>
                <a:ea typeface="Happy Monkey"/>
                <a:cs typeface="Happy Monkey"/>
                <a:sym typeface="Happy Monkey"/>
              </a:rPr>
              <a:t>summarizing</a:t>
            </a:r>
            <a:r>
              <a:rPr lang="en" sz="1850">
                <a:solidFill>
                  <a:srgbClr val="1155CC"/>
                </a:solidFill>
                <a:highlight>
                  <a:srgbClr val="FFFFFF"/>
                </a:highlight>
                <a:latin typeface="Happy Monkey"/>
                <a:ea typeface="Happy Monkey"/>
                <a:cs typeface="Happy Monkey"/>
                <a:sym typeface="Happy Monkey"/>
              </a:rPr>
              <a:t> framework on the inside of the book cover, pull out the topic learned about and write at the top. Then pull out three  main ideas learned and add to the lines underneath. NOTE: Many nonfiction books begin to have several main ideas included in them. Have students only pick a few to begin with. </a:t>
            </a:r>
            <a:endParaRPr sz="1850">
              <a:solidFill>
                <a:srgbClr val="1155CC"/>
              </a:solidFill>
              <a:highlight>
                <a:srgbClr val="FFFFFF"/>
              </a:highlight>
              <a:latin typeface="Happy Monkey"/>
              <a:ea typeface="Happy Monkey"/>
              <a:cs typeface="Happy Monkey"/>
              <a:sym typeface="Happy Monkey"/>
            </a:endParaRPr>
          </a:p>
          <a:p>
            <a:pPr indent="-346075" lvl="0" marL="457200" rtl="0" algn="l">
              <a:spcBef>
                <a:spcPts val="0"/>
              </a:spcBef>
              <a:spcAft>
                <a:spcPts val="0"/>
              </a:spcAft>
              <a:buClr>
                <a:srgbClr val="1155CC"/>
              </a:buClr>
              <a:buSzPts val="1850"/>
              <a:buFont typeface="Happy Monkey"/>
              <a:buChar char="●"/>
            </a:pPr>
            <a:r>
              <a:rPr lang="en" sz="1850">
                <a:solidFill>
                  <a:srgbClr val="1155CC"/>
                </a:solidFill>
                <a:highlight>
                  <a:srgbClr val="FFFFFF"/>
                </a:highlight>
                <a:latin typeface="Happy Monkey"/>
                <a:ea typeface="Happy Monkey"/>
                <a:cs typeface="Happy Monkey"/>
                <a:sym typeface="Happy Monkey"/>
              </a:rPr>
              <a:t>Then, students glue or draw the book cover onto the front of the book they made. </a:t>
            </a:r>
            <a:endParaRPr sz="1850">
              <a:solidFill>
                <a:srgbClr val="1155CC"/>
              </a:solidFill>
              <a:highlight>
                <a:srgbClr val="FFFFFF"/>
              </a:highlight>
              <a:latin typeface="Happy Monkey"/>
              <a:ea typeface="Happy Monkey"/>
              <a:cs typeface="Happy Monkey"/>
              <a:sym typeface="Happy Monkey"/>
            </a:endParaRPr>
          </a:p>
        </p:txBody>
      </p:sp>
      <p:sp>
        <p:nvSpPr>
          <p:cNvPr id="136" name="Google Shape;136;p20"/>
          <p:cNvSpPr txBox="1"/>
          <p:nvPr/>
        </p:nvSpPr>
        <p:spPr>
          <a:xfrm>
            <a:off x="1147700" y="4047188"/>
            <a:ext cx="5124600" cy="469500"/>
          </a:xfrm>
          <a:prstGeom prst="rect">
            <a:avLst/>
          </a:prstGeom>
          <a:noFill/>
          <a:ln cap="flat" cmpd="sng" w="381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850">
                <a:solidFill>
                  <a:srgbClr val="1155CC"/>
                </a:solidFill>
                <a:highlight>
                  <a:srgbClr val="FFFFFF"/>
                </a:highlight>
                <a:latin typeface="Happy Monkey"/>
                <a:ea typeface="Happy Monkey"/>
                <a:cs typeface="Happy Monkey"/>
                <a:sym typeface="Happy Monkey"/>
              </a:rPr>
              <a:t>Day THREE: Informational Book Covers</a:t>
            </a:r>
            <a:endParaRPr>
              <a:solidFill>
                <a:srgbClr val="1155CC"/>
              </a:solidFill>
            </a:endParaRPr>
          </a:p>
        </p:txBody>
      </p:sp>
      <p:sp>
        <p:nvSpPr>
          <p:cNvPr id="137" name="Google Shape;137;p20"/>
          <p:cNvSpPr txBox="1"/>
          <p:nvPr/>
        </p:nvSpPr>
        <p:spPr>
          <a:xfrm>
            <a:off x="1044925" y="6952375"/>
            <a:ext cx="5124600" cy="469500"/>
          </a:xfrm>
          <a:prstGeom prst="rect">
            <a:avLst/>
          </a:prstGeom>
          <a:noFill/>
          <a:ln cap="flat" cmpd="sng" w="381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1850">
                <a:solidFill>
                  <a:srgbClr val="1155CC"/>
                </a:solidFill>
                <a:highlight>
                  <a:srgbClr val="FFFFFF"/>
                </a:highlight>
                <a:latin typeface="Happy Monkey"/>
                <a:ea typeface="Happy Monkey"/>
                <a:cs typeface="Happy Monkey"/>
                <a:sym typeface="Happy Monkey"/>
              </a:rPr>
              <a:t>Day FOUR: Informational Book Covers</a:t>
            </a:r>
            <a:endParaRPr>
              <a:solidFill>
                <a:srgbClr val="1155CC"/>
              </a:solidFill>
            </a:endParaRPr>
          </a:p>
        </p:txBody>
      </p:sp>
      <p:pic>
        <p:nvPicPr>
          <p:cNvPr id="138" name="Google Shape;138;p20"/>
          <p:cNvPicPr preferRelativeResize="0"/>
          <p:nvPr/>
        </p:nvPicPr>
        <p:blipFill>
          <a:blip r:embed="rId3">
            <a:alphaModFix/>
          </a:blip>
          <a:stretch>
            <a:fillRect/>
          </a:stretch>
        </p:blipFill>
        <p:spPr>
          <a:xfrm>
            <a:off x="249625" y="102750"/>
            <a:ext cx="3347900" cy="1066450"/>
          </a:xfrm>
          <a:prstGeom prst="rect">
            <a:avLst/>
          </a:prstGeom>
          <a:noFill/>
          <a:ln>
            <a:noFill/>
          </a:ln>
        </p:spPr>
      </p:pic>
      <p:pic>
        <p:nvPicPr>
          <p:cNvPr id="139" name="Google Shape;139;p20"/>
          <p:cNvPicPr preferRelativeResize="0"/>
          <p:nvPr/>
        </p:nvPicPr>
        <p:blipFill>
          <a:blip r:embed="rId4">
            <a:alphaModFix/>
          </a:blip>
          <a:stretch>
            <a:fillRect/>
          </a:stretch>
        </p:blipFill>
        <p:spPr>
          <a:xfrm>
            <a:off x="3817550" y="148700"/>
            <a:ext cx="3700550" cy="974550"/>
          </a:xfrm>
          <a:prstGeom prst="rect">
            <a:avLst/>
          </a:prstGeom>
          <a:noFill/>
          <a:ln>
            <a:noFill/>
          </a:ln>
        </p:spPr>
      </p:pic>
      <p:pic>
        <p:nvPicPr>
          <p:cNvPr id="140" name="Google Shape;140;p20"/>
          <p:cNvPicPr preferRelativeResize="0"/>
          <p:nvPr/>
        </p:nvPicPr>
        <p:blipFill>
          <a:blip r:embed="rId5">
            <a:alphaModFix/>
          </a:blip>
          <a:stretch>
            <a:fillRect/>
          </a:stretch>
        </p:blipFill>
        <p:spPr>
          <a:xfrm>
            <a:off x="638175" y="396625"/>
            <a:ext cx="6496050" cy="1905000"/>
          </a:xfrm>
          <a:prstGeom prst="rect">
            <a:avLst/>
          </a:prstGeom>
          <a:noFill/>
          <a:ln>
            <a:noFill/>
          </a:ln>
        </p:spPr>
      </p:pic>
      <p:pic>
        <p:nvPicPr>
          <p:cNvPr descr="EMP_Logo_4C_wTag.png" id="141" name="Google Shape;141;p20"/>
          <p:cNvPicPr preferRelativeResize="0"/>
          <p:nvPr/>
        </p:nvPicPr>
        <p:blipFill rotWithShape="1">
          <a:blip r:embed="rId6">
            <a:alphaModFix/>
          </a:blip>
          <a:srcRect b="0" l="0" r="0" t="0"/>
          <a:stretch/>
        </p:blipFill>
        <p:spPr>
          <a:xfrm>
            <a:off x="5731204" y="9428726"/>
            <a:ext cx="1786887" cy="5269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1"/>
          <p:cNvPicPr preferRelativeResize="0"/>
          <p:nvPr/>
        </p:nvPicPr>
        <p:blipFill>
          <a:blip r:embed="rId3">
            <a:alphaModFix/>
          </a:blip>
          <a:stretch>
            <a:fillRect/>
          </a:stretch>
        </p:blipFill>
        <p:spPr>
          <a:xfrm>
            <a:off x="343300" y="719500"/>
            <a:ext cx="7248225" cy="8237625"/>
          </a:xfrm>
          <a:prstGeom prst="rect">
            <a:avLst/>
          </a:prstGeom>
          <a:noFill/>
          <a:ln>
            <a:noFill/>
          </a:ln>
        </p:spPr>
      </p:pic>
      <p:pic>
        <p:nvPicPr>
          <p:cNvPr descr="EMP_Logo_4C_wTag.png" id="147" name="Google Shape;147;p21"/>
          <p:cNvPicPr preferRelativeResize="0"/>
          <p:nvPr/>
        </p:nvPicPr>
        <p:blipFill rotWithShape="1">
          <a:blip r:embed="rId4">
            <a:alphaModFix/>
          </a:blip>
          <a:srcRect b="0" l="0" r="0" t="0"/>
          <a:stretch/>
        </p:blipFill>
        <p:spPr>
          <a:xfrm>
            <a:off x="5674829" y="9277326"/>
            <a:ext cx="1786887" cy="5269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