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Lst>
  <p:sldSz cy="10058400" cx="7772400"/>
  <p:notesSz cx="6858000" cy="9144000"/>
  <p:embeddedFontLst>
    <p:embeddedFont>
      <p:font typeface="Black And White Picture"/>
      <p:regular r:id="rId8"/>
    </p:embeddedFont>
    <p:embeddedFont>
      <p:font typeface="Happy Monkey"/>
      <p:regular r:id="rId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HappyMonkey-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font" Target="fonts/BlackAndWhitePicture-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f4ab4453d3_0_19: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f4ab4453d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f4ab4453d3_0_3: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f4ab4453d3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600" cy="7226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8.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9.png"/><Relationship Id="rId11" Type="http://schemas.openxmlformats.org/officeDocument/2006/relationships/image" Target="../media/image3.png"/><Relationship Id="rId10" Type="http://schemas.openxmlformats.org/officeDocument/2006/relationships/image" Target="../media/image2.png"/><Relationship Id="rId12" Type="http://schemas.openxmlformats.org/officeDocument/2006/relationships/image" Target="../media/image1.png"/><Relationship Id="rId9" Type="http://schemas.openxmlformats.org/officeDocument/2006/relationships/image" Target="../media/image11.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5.png"/><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430425" y="925603"/>
            <a:ext cx="2152874" cy="3047724"/>
          </a:xfrm>
          <a:prstGeom prst="rect">
            <a:avLst/>
          </a:prstGeom>
          <a:noFill/>
          <a:ln cap="flat" cmpd="sng" w="76200">
            <a:solidFill>
              <a:srgbClr val="990000"/>
            </a:solidFill>
            <a:prstDash val="solid"/>
            <a:round/>
            <a:headEnd len="sm" w="sm" type="none"/>
            <a:tailEnd len="sm" w="sm" type="none"/>
          </a:ln>
        </p:spPr>
      </p:pic>
      <p:pic>
        <p:nvPicPr>
          <p:cNvPr id="55" name="Google Shape;55;p13"/>
          <p:cNvPicPr preferRelativeResize="0"/>
          <p:nvPr/>
        </p:nvPicPr>
        <p:blipFill>
          <a:blip r:embed="rId4">
            <a:alphaModFix/>
          </a:blip>
          <a:stretch>
            <a:fillRect/>
          </a:stretch>
        </p:blipFill>
        <p:spPr>
          <a:xfrm>
            <a:off x="4473825" y="6062800"/>
            <a:ext cx="3000000" cy="3887600"/>
          </a:xfrm>
          <a:prstGeom prst="rect">
            <a:avLst/>
          </a:prstGeom>
          <a:noFill/>
          <a:ln>
            <a:noFill/>
          </a:ln>
        </p:spPr>
      </p:pic>
      <p:sp>
        <p:nvSpPr>
          <p:cNvPr id="56" name="Google Shape;56;p13"/>
          <p:cNvSpPr txBox="1"/>
          <p:nvPr/>
        </p:nvSpPr>
        <p:spPr>
          <a:xfrm>
            <a:off x="138850" y="8303400"/>
            <a:ext cx="3000000" cy="1647000"/>
          </a:xfrm>
          <a:prstGeom prst="rect">
            <a:avLst/>
          </a:prstGeom>
          <a:noFill/>
          <a:ln>
            <a:noFill/>
          </a:ln>
        </p:spPr>
        <p:txBody>
          <a:bodyPr anchorCtr="0" anchor="t" bIns="91425" lIns="91425" spcFirstLastPara="1" rIns="91425" wrap="square" tIns="91425">
            <a:spAutoFit/>
          </a:bodyPr>
          <a:lstStyle/>
          <a:p>
            <a:pPr indent="0" lvl="0" marL="0" rtl="0" algn="l">
              <a:spcBef>
                <a:spcPts val="2400"/>
              </a:spcBef>
              <a:spcAft>
                <a:spcPts val="800"/>
              </a:spcAft>
              <a:buNone/>
            </a:pPr>
            <a:r>
              <a:rPr lang="en" sz="1900">
                <a:solidFill>
                  <a:schemeClr val="dk1"/>
                </a:solidFill>
                <a:latin typeface="Black And White Picture"/>
                <a:ea typeface="Black And White Picture"/>
                <a:cs typeface="Black And White Picture"/>
                <a:sym typeface="Black And White Picture"/>
              </a:rPr>
              <a:t>Next, model drawing and filling in the narrative diamond from the events in the book. Showing what happened in the beginning, middle, and end. </a:t>
            </a:r>
            <a:endParaRPr sz="1800">
              <a:latin typeface="Black And White Picture"/>
              <a:ea typeface="Black And White Picture"/>
              <a:cs typeface="Black And White Picture"/>
              <a:sym typeface="Black And White Picture"/>
            </a:endParaRPr>
          </a:p>
        </p:txBody>
      </p:sp>
      <p:sp>
        <p:nvSpPr>
          <p:cNvPr id="57" name="Google Shape;57;p13"/>
          <p:cNvSpPr txBox="1"/>
          <p:nvPr/>
        </p:nvSpPr>
        <p:spPr>
          <a:xfrm>
            <a:off x="83400" y="5529675"/>
            <a:ext cx="7605600" cy="964500"/>
          </a:xfrm>
          <a:prstGeom prst="rect">
            <a:avLst/>
          </a:prstGeom>
          <a:noFill/>
          <a:ln>
            <a:noFill/>
          </a:ln>
        </p:spPr>
        <p:txBody>
          <a:bodyPr anchorCtr="0" anchor="t" bIns="91425" lIns="91425" spcFirstLastPara="1" rIns="91425" wrap="square" tIns="91425">
            <a:spAutoFit/>
          </a:bodyPr>
          <a:lstStyle/>
          <a:p>
            <a:pPr indent="0" lvl="0" marL="0" rtl="0" algn="l">
              <a:spcBef>
                <a:spcPts val="2400"/>
              </a:spcBef>
              <a:spcAft>
                <a:spcPts val="0"/>
              </a:spcAft>
              <a:buClr>
                <a:schemeClr val="dk1"/>
              </a:buClr>
              <a:buSzPts val="1100"/>
              <a:buFont typeface="Arial"/>
              <a:buNone/>
            </a:pPr>
            <a:r>
              <a:rPr lang="en" sz="1500">
                <a:solidFill>
                  <a:srgbClr val="990000"/>
                </a:solidFill>
                <a:latin typeface="Black And White Picture"/>
                <a:ea typeface="Black And White Picture"/>
                <a:cs typeface="Black And White Picture"/>
                <a:sym typeface="Black And White Picture"/>
              </a:rPr>
              <a:t>Ask: “I</a:t>
            </a:r>
            <a:r>
              <a:rPr i="1" lang="en" sz="1500">
                <a:solidFill>
                  <a:srgbClr val="990000"/>
                </a:solidFill>
                <a:latin typeface="Black And White Picture"/>
                <a:ea typeface="Black And White Picture"/>
                <a:cs typeface="Black And White Picture"/>
                <a:sym typeface="Black And White Picture"/>
              </a:rPr>
              <a:t>n the middle of </a:t>
            </a:r>
            <a:r>
              <a:rPr b="1" i="1" lang="en" sz="1500" u="sng">
                <a:solidFill>
                  <a:srgbClr val="990000"/>
                </a:solidFill>
                <a:latin typeface="Black And White Picture"/>
                <a:ea typeface="Black And White Picture"/>
                <a:cs typeface="Black And White Picture"/>
                <a:sym typeface="Black And White Picture"/>
              </a:rPr>
              <a:t>There Was an Old Lady Who Swallowed Some Leaves</a:t>
            </a:r>
            <a:r>
              <a:rPr i="1" lang="en" sz="1500">
                <a:solidFill>
                  <a:srgbClr val="990000"/>
                </a:solidFill>
                <a:latin typeface="Black And White Picture"/>
                <a:ea typeface="Black And White Picture"/>
                <a:cs typeface="Black And White Picture"/>
                <a:sym typeface="Black And White Picture"/>
              </a:rPr>
              <a:t>, what was the problem?” </a:t>
            </a:r>
            <a:r>
              <a:rPr b="1" i="1" lang="en" sz="1500">
                <a:solidFill>
                  <a:srgbClr val="990000"/>
                </a:solidFill>
                <a:latin typeface="Black And White Picture"/>
                <a:ea typeface="Black And White Picture"/>
                <a:cs typeface="Black And White Picture"/>
                <a:sym typeface="Black And White Picture"/>
              </a:rPr>
              <a:t>she swallowed too many fall things.</a:t>
            </a:r>
            <a:r>
              <a:rPr lang="en" sz="1500">
                <a:solidFill>
                  <a:srgbClr val="990000"/>
                </a:solidFill>
                <a:latin typeface="Black And White Picture"/>
                <a:ea typeface="Black And White Picture"/>
                <a:cs typeface="Black And White Picture"/>
                <a:sym typeface="Black And White Picture"/>
              </a:rPr>
              <a:t> </a:t>
            </a:r>
            <a:endParaRPr sz="1500">
              <a:solidFill>
                <a:srgbClr val="990000"/>
              </a:solidFill>
              <a:latin typeface="Black And White Picture"/>
              <a:ea typeface="Black And White Picture"/>
              <a:cs typeface="Black And White Picture"/>
              <a:sym typeface="Black And White Picture"/>
            </a:endParaRPr>
          </a:p>
          <a:p>
            <a:pPr indent="0" lvl="0" marL="0" rtl="0" algn="l">
              <a:spcBef>
                <a:spcPts val="800"/>
              </a:spcBef>
              <a:spcAft>
                <a:spcPts val="0"/>
              </a:spcAft>
              <a:buNone/>
            </a:pPr>
            <a:r>
              <a:t/>
            </a:r>
            <a:endParaRPr/>
          </a:p>
        </p:txBody>
      </p:sp>
      <p:sp>
        <p:nvSpPr>
          <p:cNvPr id="58" name="Google Shape;58;p13"/>
          <p:cNvSpPr txBox="1"/>
          <p:nvPr/>
        </p:nvSpPr>
        <p:spPr>
          <a:xfrm>
            <a:off x="83400" y="85800"/>
            <a:ext cx="5291700" cy="535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900">
                <a:solidFill>
                  <a:schemeClr val="accent4"/>
                </a:solidFill>
                <a:latin typeface="Black And White Picture"/>
                <a:ea typeface="Black And White Picture"/>
                <a:cs typeface="Black And White Picture"/>
                <a:sym typeface="Black And White Picture"/>
              </a:rPr>
              <a:t>L</a:t>
            </a:r>
            <a:r>
              <a:rPr b="1" lang="en" sz="1900">
                <a:solidFill>
                  <a:schemeClr val="accent4"/>
                </a:solidFill>
                <a:latin typeface="Black And White Picture"/>
                <a:ea typeface="Black And White Picture"/>
                <a:cs typeface="Black And White Picture"/>
                <a:sym typeface="Black And White Picture"/>
              </a:rPr>
              <a:t>ook at the SIMPLIFIED WRITING DIAMOND,  used in both Kindergarten and grade 1.</a:t>
            </a:r>
            <a:r>
              <a:rPr lang="en" sz="1900">
                <a:solidFill>
                  <a:schemeClr val="accent4"/>
                </a:solidFill>
                <a:latin typeface="Black And White Picture"/>
                <a:ea typeface="Black And White Picture"/>
                <a:cs typeface="Black And White Picture"/>
                <a:sym typeface="Black And White Picture"/>
              </a:rPr>
              <a:t> </a:t>
            </a:r>
            <a:endParaRPr sz="1900">
              <a:solidFill>
                <a:schemeClr val="accent4"/>
              </a:solidFill>
              <a:latin typeface="Black And White Picture"/>
              <a:ea typeface="Black And White Picture"/>
              <a:cs typeface="Black And White Picture"/>
              <a:sym typeface="Black And White Picture"/>
            </a:endParaRPr>
          </a:p>
          <a:p>
            <a:pPr indent="0" lvl="0" marL="0" rtl="0" algn="ctr">
              <a:lnSpc>
                <a:spcPct val="144444"/>
              </a:lnSpc>
              <a:spcBef>
                <a:spcPts val="0"/>
              </a:spcBef>
              <a:spcAft>
                <a:spcPts val="0"/>
              </a:spcAft>
              <a:buNone/>
            </a:pPr>
            <a:r>
              <a:rPr b="1" lang="en" sz="1350">
                <a:solidFill>
                  <a:srgbClr val="333333"/>
                </a:solidFill>
                <a:highlight>
                  <a:srgbClr val="FFFFFF"/>
                </a:highlight>
                <a:latin typeface="Happy Monkey"/>
                <a:ea typeface="Happy Monkey"/>
                <a:cs typeface="Happy Monkey"/>
                <a:sym typeface="Happy Monkey"/>
              </a:rPr>
              <a:t>In this lesson, students will begin to see the SIMPLIFIED WRITING DIAMOND as a representation of the shape narrative stories take.</a:t>
            </a:r>
            <a:endParaRPr b="1" sz="1900">
              <a:solidFill>
                <a:schemeClr val="accent4"/>
              </a:solidFill>
              <a:latin typeface="Happy Monkey"/>
              <a:ea typeface="Happy Monkey"/>
              <a:cs typeface="Happy Monkey"/>
              <a:sym typeface="Happy Monkey"/>
            </a:endParaRPr>
          </a:p>
          <a:p>
            <a:pPr indent="0" lvl="0" marL="0" rtl="0" algn="l">
              <a:lnSpc>
                <a:spcPct val="115000"/>
              </a:lnSpc>
              <a:spcBef>
                <a:spcPts val="0"/>
              </a:spcBef>
              <a:spcAft>
                <a:spcPts val="0"/>
              </a:spcAft>
              <a:buNone/>
            </a:pPr>
            <a:r>
              <a:rPr lang="en" sz="1500">
                <a:solidFill>
                  <a:schemeClr val="accent4"/>
                </a:solidFill>
                <a:latin typeface="Black And White Picture"/>
                <a:ea typeface="Black And White Picture"/>
                <a:cs typeface="Black And White Picture"/>
                <a:sym typeface="Black And White Picture"/>
              </a:rPr>
              <a:t>•</a:t>
            </a:r>
            <a:r>
              <a:rPr lang="en" sz="1500">
                <a:latin typeface="Black And White Picture"/>
                <a:ea typeface="Black And White Picture"/>
                <a:cs typeface="Black And White Picture"/>
                <a:sym typeface="Black And White Picture"/>
              </a:rPr>
              <a:t> Point out that the beginning and ending parts of a story are small and the middle (MAIN EVENT) is the largest part of the story. </a:t>
            </a:r>
            <a:endParaRPr sz="1500">
              <a:latin typeface="Black And White Picture"/>
              <a:ea typeface="Black And White Picture"/>
              <a:cs typeface="Black And White Picture"/>
              <a:sym typeface="Black And White Picture"/>
            </a:endParaRPr>
          </a:p>
          <a:p>
            <a:pPr indent="0" lvl="0" marL="0" rtl="0" algn="l">
              <a:lnSpc>
                <a:spcPct val="115000"/>
              </a:lnSpc>
              <a:spcBef>
                <a:spcPts val="0"/>
              </a:spcBef>
              <a:spcAft>
                <a:spcPts val="0"/>
              </a:spcAft>
              <a:buNone/>
            </a:pPr>
            <a:r>
              <a:rPr lang="en" sz="1500">
                <a:solidFill>
                  <a:schemeClr val="accent4"/>
                </a:solidFill>
                <a:latin typeface="Black And White Picture"/>
                <a:ea typeface="Black And White Picture"/>
                <a:cs typeface="Black And White Picture"/>
                <a:sym typeface="Black And White Picture"/>
              </a:rPr>
              <a:t>•</a:t>
            </a:r>
            <a:r>
              <a:rPr lang="en" sz="1500">
                <a:latin typeface="Black And White Picture"/>
                <a:ea typeface="Black And White Picture"/>
                <a:cs typeface="Black And White Picture"/>
                <a:sym typeface="Black And White Picture"/>
              </a:rPr>
              <a:t> As you teach the corresponding skills throughout the year, you will refer to the simplified diamond. </a:t>
            </a:r>
            <a:endParaRPr sz="1500">
              <a:latin typeface="Black And White Picture"/>
              <a:ea typeface="Black And White Picture"/>
              <a:cs typeface="Black And White Picture"/>
              <a:sym typeface="Black And White Picture"/>
            </a:endParaRPr>
          </a:p>
          <a:p>
            <a:pPr indent="0" lvl="0" marL="0" rtl="0" algn="l">
              <a:lnSpc>
                <a:spcPct val="115000"/>
              </a:lnSpc>
              <a:spcBef>
                <a:spcPts val="0"/>
              </a:spcBef>
              <a:spcAft>
                <a:spcPts val="0"/>
              </a:spcAft>
              <a:buNone/>
            </a:pPr>
            <a:r>
              <a:rPr lang="en" sz="1500">
                <a:solidFill>
                  <a:schemeClr val="accent4"/>
                </a:solidFill>
                <a:latin typeface="Black And White Picture"/>
                <a:ea typeface="Black And White Picture"/>
                <a:cs typeface="Black And White Picture"/>
                <a:sym typeface="Black And White Picture"/>
              </a:rPr>
              <a:t>•</a:t>
            </a:r>
            <a:r>
              <a:rPr lang="en" sz="1500">
                <a:latin typeface="Black And White Picture"/>
                <a:ea typeface="Black And White Picture"/>
                <a:cs typeface="Black And White Picture"/>
                <a:sym typeface="Black And White Picture"/>
              </a:rPr>
              <a:t> The diamond is not a rigid rule or formulaic pattern, but a basic guide to help students channel their creativity into what others recognize as story.</a:t>
            </a:r>
            <a:endParaRPr sz="1500">
              <a:latin typeface="Black And White Picture"/>
              <a:ea typeface="Black And White Picture"/>
              <a:cs typeface="Black And White Picture"/>
              <a:sym typeface="Black And White Picture"/>
            </a:endParaRPr>
          </a:p>
          <a:p>
            <a:pPr indent="0" lvl="0" marL="0" rtl="0" algn="l">
              <a:lnSpc>
                <a:spcPct val="115000"/>
              </a:lnSpc>
              <a:spcBef>
                <a:spcPts val="0"/>
              </a:spcBef>
              <a:spcAft>
                <a:spcPts val="0"/>
              </a:spcAft>
              <a:buNone/>
            </a:pPr>
            <a:r>
              <a:rPr lang="en" sz="1500">
                <a:solidFill>
                  <a:schemeClr val="accent4"/>
                </a:solidFill>
                <a:latin typeface="Black And White Picture"/>
                <a:ea typeface="Black And White Picture"/>
                <a:cs typeface="Black And White Picture"/>
                <a:sym typeface="Black And White Picture"/>
              </a:rPr>
              <a:t> •</a:t>
            </a:r>
            <a:r>
              <a:rPr lang="en" sz="1500">
                <a:latin typeface="Black And White Picture"/>
                <a:ea typeface="Black And White Picture"/>
                <a:cs typeface="Black And White Picture"/>
                <a:sym typeface="Black And White Picture"/>
              </a:rPr>
              <a:t> Students need lots of experience talking about stories they have read and how the author extends the middle, by stretching it out. If there is a problem, they should discuss all the things that the character does to try to solve the problem. If there is an adventure or experience, they should discuss each step of the adventure as it progresses. </a:t>
            </a:r>
            <a:endParaRPr sz="1500">
              <a:latin typeface="Black And White Picture"/>
              <a:ea typeface="Black And White Picture"/>
              <a:cs typeface="Black And White Picture"/>
              <a:sym typeface="Black And White Picture"/>
            </a:endParaRPr>
          </a:p>
          <a:p>
            <a:pPr indent="0" lvl="0" marL="0" rtl="0" algn="l">
              <a:lnSpc>
                <a:spcPct val="115000"/>
              </a:lnSpc>
              <a:spcBef>
                <a:spcPts val="0"/>
              </a:spcBef>
              <a:spcAft>
                <a:spcPts val="0"/>
              </a:spcAft>
              <a:buNone/>
            </a:pPr>
            <a:r>
              <a:rPr lang="en" sz="1500">
                <a:solidFill>
                  <a:schemeClr val="accent4"/>
                </a:solidFill>
                <a:latin typeface="Black And White Picture"/>
                <a:ea typeface="Black And White Picture"/>
                <a:cs typeface="Black And White Picture"/>
                <a:sym typeface="Black And White Picture"/>
              </a:rPr>
              <a:t>•</a:t>
            </a:r>
            <a:r>
              <a:rPr lang="en" sz="1500">
                <a:latin typeface="Black And White Picture"/>
                <a:ea typeface="Black And White Picture"/>
                <a:cs typeface="Black And White Picture"/>
                <a:sym typeface="Black And White Picture"/>
              </a:rPr>
              <a:t> Always refer to the diamond pointing out that the MIDDLE of the story is the LARGEST, most important part of the story.</a:t>
            </a:r>
            <a:endParaRPr sz="1500">
              <a:latin typeface="Black And White Picture"/>
              <a:ea typeface="Black And White Picture"/>
              <a:cs typeface="Black And White Picture"/>
              <a:sym typeface="Black And White Picture"/>
            </a:endParaRPr>
          </a:p>
        </p:txBody>
      </p:sp>
      <p:sp>
        <p:nvSpPr>
          <p:cNvPr id="59" name="Google Shape;59;p13"/>
          <p:cNvSpPr/>
          <p:nvPr/>
        </p:nvSpPr>
        <p:spPr>
          <a:xfrm rot="-7327841">
            <a:off x="3475604" y="8006205"/>
            <a:ext cx="654317" cy="1373220"/>
          </a:xfrm>
          <a:prstGeom prst="downArrow">
            <a:avLst>
              <a:gd fmla="val 50000" name="adj1"/>
              <a:gd fmla="val 50000" name="adj2"/>
            </a:avLst>
          </a:prstGeom>
          <a:solidFill>
            <a:srgbClr val="38761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3"/>
          <p:cNvSpPr txBox="1"/>
          <p:nvPr/>
        </p:nvSpPr>
        <p:spPr>
          <a:xfrm>
            <a:off x="138850" y="6337425"/>
            <a:ext cx="4242300" cy="2072700"/>
          </a:xfrm>
          <a:prstGeom prst="rect">
            <a:avLst/>
          </a:prstGeom>
          <a:noFill/>
          <a:ln>
            <a:noFill/>
          </a:ln>
        </p:spPr>
        <p:txBody>
          <a:bodyPr anchorCtr="0" anchor="t" bIns="91425" lIns="91425" spcFirstLastPara="1" rIns="91425" wrap="square" tIns="91425">
            <a:spAutoFit/>
          </a:bodyPr>
          <a:lstStyle/>
          <a:p>
            <a:pPr indent="0" lvl="0" marL="0" rtl="0" algn="l">
              <a:spcBef>
                <a:spcPts val="2400"/>
              </a:spcBef>
              <a:spcAft>
                <a:spcPts val="0"/>
              </a:spcAft>
              <a:buClr>
                <a:schemeClr val="dk1"/>
              </a:buClr>
              <a:buSzPts val="1100"/>
              <a:buFont typeface="Arial"/>
              <a:buNone/>
            </a:pPr>
            <a:r>
              <a:rPr lang="en" sz="1700">
                <a:solidFill>
                  <a:schemeClr val="dk1"/>
                </a:solidFill>
                <a:latin typeface="Black And White Picture"/>
                <a:ea typeface="Black And White Picture"/>
                <a:cs typeface="Black And White Picture"/>
                <a:sym typeface="Black And White Picture"/>
              </a:rPr>
              <a:t>Now, o</a:t>
            </a:r>
            <a:r>
              <a:rPr lang="en" sz="1700">
                <a:solidFill>
                  <a:schemeClr val="dk1"/>
                </a:solidFill>
                <a:latin typeface="Black And White Picture"/>
                <a:ea typeface="Black And White Picture"/>
                <a:cs typeface="Black And White Picture"/>
                <a:sym typeface="Black And White Picture"/>
              </a:rPr>
              <a:t>pen the book and point out the middle of the story where the old lady is swallowing the items. Count the page numbers. Point out that the author spent ___ # of pages in the middle of the story. Reference this technique as “stretching out the middle”.</a:t>
            </a:r>
            <a:endParaRPr sz="1700">
              <a:solidFill>
                <a:schemeClr val="dk1"/>
              </a:solidFill>
              <a:latin typeface="Black And White Picture"/>
              <a:ea typeface="Black And White Picture"/>
              <a:cs typeface="Black And White Picture"/>
              <a:sym typeface="Black And White Picture"/>
            </a:endParaRPr>
          </a:p>
          <a:p>
            <a:pPr indent="0" lvl="0" marL="0" rtl="0" algn="l">
              <a:spcBef>
                <a:spcPts val="800"/>
              </a:spcBef>
              <a:spcAft>
                <a:spcPts val="0"/>
              </a:spcAft>
              <a:buNone/>
            </a:pPr>
            <a:r>
              <a:t/>
            </a:r>
            <a:endParaRPr/>
          </a:p>
        </p:txBody>
      </p:sp>
      <p:pic>
        <p:nvPicPr>
          <p:cNvPr id="61" name="Google Shape;61;p13"/>
          <p:cNvPicPr preferRelativeResize="0"/>
          <p:nvPr/>
        </p:nvPicPr>
        <p:blipFill>
          <a:blip r:embed="rId5">
            <a:alphaModFix amt="52999"/>
          </a:blip>
          <a:stretch>
            <a:fillRect/>
          </a:stretch>
        </p:blipFill>
        <p:spPr>
          <a:xfrm>
            <a:off x="3047375" y="9309150"/>
            <a:ext cx="2127150" cy="627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pic>
        <p:nvPicPr>
          <p:cNvPr id="66" name="Google Shape;66;p14"/>
          <p:cNvPicPr preferRelativeResize="0"/>
          <p:nvPr/>
        </p:nvPicPr>
        <p:blipFill>
          <a:blip r:embed="rId3">
            <a:alphaModFix/>
          </a:blip>
          <a:stretch>
            <a:fillRect/>
          </a:stretch>
        </p:blipFill>
        <p:spPr>
          <a:xfrm>
            <a:off x="4273325" y="5245200"/>
            <a:ext cx="1511025" cy="2014684"/>
          </a:xfrm>
          <a:prstGeom prst="rect">
            <a:avLst/>
          </a:prstGeom>
          <a:noFill/>
          <a:ln cap="flat" cmpd="sng" w="9525">
            <a:solidFill>
              <a:schemeClr val="dk1"/>
            </a:solidFill>
            <a:prstDash val="solid"/>
            <a:round/>
            <a:headEnd len="sm" w="sm" type="none"/>
            <a:tailEnd len="sm" w="sm" type="none"/>
          </a:ln>
        </p:spPr>
      </p:pic>
      <p:pic>
        <p:nvPicPr>
          <p:cNvPr id="67" name="Google Shape;67;p14"/>
          <p:cNvPicPr preferRelativeResize="0"/>
          <p:nvPr/>
        </p:nvPicPr>
        <p:blipFill>
          <a:blip r:embed="rId4">
            <a:alphaModFix/>
          </a:blip>
          <a:stretch>
            <a:fillRect/>
          </a:stretch>
        </p:blipFill>
        <p:spPr>
          <a:xfrm>
            <a:off x="5939051" y="5245175"/>
            <a:ext cx="1511025" cy="2014720"/>
          </a:xfrm>
          <a:prstGeom prst="rect">
            <a:avLst/>
          </a:prstGeom>
          <a:noFill/>
          <a:ln cap="flat" cmpd="sng" w="9525">
            <a:solidFill>
              <a:schemeClr val="dk1"/>
            </a:solidFill>
            <a:prstDash val="solid"/>
            <a:round/>
            <a:headEnd len="sm" w="sm" type="none"/>
            <a:tailEnd len="sm" w="sm" type="none"/>
          </a:ln>
        </p:spPr>
      </p:pic>
      <p:pic>
        <p:nvPicPr>
          <p:cNvPr id="68" name="Google Shape;68;p14"/>
          <p:cNvPicPr preferRelativeResize="0"/>
          <p:nvPr/>
        </p:nvPicPr>
        <p:blipFill>
          <a:blip r:embed="rId5">
            <a:alphaModFix/>
          </a:blip>
          <a:stretch>
            <a:fillRect/>
          </a:stretch>
        </p:blipFill>
        <p:spPr>
          <a:xfrm>
            <a:off x="2607594" y="5245201"/>
            <a:ext cx="1511025" cy="2014700"/>
          </a:xfrm>
          <a:prstGeom prst="rect">
            <a:avLst/>
          </a:prstGeom>
          <a:noFill/>
          <a:ln cap="flat" cmpd="sng" w="9525">
            <a:solidFill>
              <a:schemeClr val="dk1"/>
            </a:solidFill>
            <a:prstDash val="solid"/>
            <a:round/>
            <a:headEnd len="sm" w="sm" type="none"/>
            <a:tailEnd len="sm" w="sm" type="none"/>
          </a:ln>
        </p:spPr>
      </p:pic>
      <p:pic>
        <p:nvPicPr>
          <p:cNvPr id="69" name="Google Shape;69;p14"/>
          <p:cNvPicPr preferRelativeResize="0"/>
          <p:nvPr/>
        </p:nvPicPr>
        <p:blipFill rotWithShape="1">
          <a:blip r:embed="rId6">
            <a:alphaModFix/>
          </a:blip>
          <a:srcRect b="13876" l="11854" r="6446" t="6097"/>
          <a:stretch/>
        </p:blipFill>
        <p:spPr>
          <a:xfrm>
            <a:off x="2333825" y="7453722"/>
            <a:ext cx="1784799" cy="2331128"/>
          </a:xfrm>
          <a:prstGeom prst="rect">
            <a:avLst/>
          </a:prstGeom>
          <a:noFill/>
          <a:ln cap="flat" cmpd="sng" w="28575">
            <a:solidFill>
              <a:schemeClr val="dk1"/>
            </a:solidFill>
            <a:prstDash val="solid"/>
            <a:round/>
            <a:headEnd len="sm" w="sm" type="none"/>
            <a:tailEnd len="sm" w="sm" type="none"/>
          </a:ln>
        </p:spPr>
      </p:pic>
      <p:pic>
        <p:nvPicPr>
          <p:cNvPr id="70" name="Google Shape;70;p14"/>
          <p:cNvPicPr preferRelativeResize="0"/>
          <p:nvPr/>
        </p:nvPicPr>
        <p:blipFill>
          <a:blip r:embed="rId7">
            <a:alphaModFix/>
          </a:blip>
          <a:stretch>
            <a:fillRect/>
          </a:stretch>
        </p:blipFill>
        <p:spPr>
          <a:xfrm>
            <a:off x="4348664" y="7611947"/>
            <a:ext cx="1511025" cy="2014692"/>
          </a:xfrm>
          <a:prstGeom prst="rect">
            <a:avLst/>
          </a:prstGeom>
          <a:noFill/>
          <a:ln cap="flat" cmpd="sng" w="9525">
            <a:solidFill>
              <a:schemeClr val="dk1"/>
            </a:solidFill>
            <a:prstDash val="solid"/>
            <a:round/>
            <a:headEnd len="sm" w="sm" type="none"/>
            <a:tailEnd len="sm" w="sm" type="none"/>
          </a:ln>
        </p:spPr>
      </p:pic>
      <p:pic>
        <p:nvPicPr>
          <p:cNvPr id="71" name="Google Shape;71;p14"/>
          <p:cNvPicPr preferRelativeResize="0"/>
          <p:nvPr/>
        </p:nvPicPr>
        <p:blipFill>
          <a:blip r:embed="rId8">
            <a:alphaModFix/>
          </a:blip>
          <a:stretch>
            <a:fillRect/>
          </a:stretch>
        </p:blipFill>
        <p:spPr>
          <a:xfrm rot="-1186610">
            <a:off x="297207" y="1899212"/>
            <a:ext cx="1949163" cy="2598877"/>
          </a:xfrm>
          <a:prstGeom prst="rect">
            <a:avLst/>
          </a:prstGeom>
          <a:noFill/>
          <a:ln>
            <a:noFill/>
          </a:ln>
        </p:spPr>
      </p:pic>
      <p:pic>
        <p:nvPicPr>
          <p:cNvPr id="72" name="Google Shape;72;p14"/>
          <p:cNvPicPr preferRelativeResize="0"/>
          <p:nvPr/>
        </p:nvPicPr>
        <p:blipFill rotWithShape="1">
          <a:blip r:embed="rId9">
            <a:alphaModFix/>
          </a:blip>
          <a:srcRect b="0" l="0" r="0" t="27044"/>
          <a:stretch/>
        </p:blipFill>
        <p:spPr>
          <a:xfrm>
            <a:off x="2190625" y="107975"/>
            <a:ext cx="5435274" cy="3105101"/>
          </a:xfrm>
          <a:prstGeom prst="rect">
            <a:avLst/>
          </a:prstGeom>
          <a:noFill/>
          <a:ln>
            <a:noFill/>
          </a:ln>
        </p:spPr>
      </p:pic>
      <p:sp>
        <p:nvSpPr>
          <p:cNvPr id="73" name="Google Shape;73;p14"/>
          <p:cNvSpPr txBox="1"/>
          <p:nvPr/>
        </p:nvSpPr>
        <p:spPr>
          <a:xfrm>
            <a:off x="2851800" y="3551888"/>
            <a:ext cx="4226400" cy="1354500"/>
          </a:xfrm>
          <a:prstGeom prst="rect">
            <a:avLst/>
          </a:prstGeom>
          <a:noFill/>
          <a:ln>
            <a:noFill/>
          </a:ln>
        </p:spPr>
        <p:txBody>
          <a:bodyPr anchorCtr="0" anchor="t" bIns="91425" lIns="91425" spcFirstLastPara="1" rIns="91425" wrap="square" tIns="91425">
            <a:spAutoFit/>
          </a:bodyPr>
          <a:lstStyle/>
          <a:p>
            <a:pPr indent="0" lvl="0" marL="0" rtl="0" algn="l">
              <a:spcBef>
                <a:spcPts val="2400"/>
              </a:spcBef>
              <a:spcAft>
                <a:spcPts val="800"/>
              </a:spcAft>
              <a:buNone/>
            </a:pPr>
            <a:r>
              <a:rPr lang="en" sz="1900">
                <a:solidFill>
                  <a:schemeClr val="dk1"/>
                </a:solidFill>
                <a:latin typeface="Black And White Picture"/>
                <a:ea typeface="Black And White Picture"/>
                <a:cs typeface="Black And White Picture"/>
                <a:sym typeface="Black And White Picture"/>
              </a:rPr>
              <a:t>Then, distribute the simplified narrative diamond, for students to draw on their own, depicting what happened in the beginning, middle, and end of the story. </a:t>
            </a:r>
            <a:endParaRPr sz="1800">
              <a:solidFill>
                <a:schemeClr val="dk1"/>
              </a:solidFill>
              <a:latin typeface="Black And White Picture"/>
              <a:ea typeface="Black And White Picture"/>
              <a:cs typeface="Black And White Picture"/>
              <a:sym typeface="Black And White Picture"/>
            </a:endParaRPr>
          </a:p>
        </p:txBody>
      </p:sp>
      <p:pic>
        <p:nvPicPr>
          <p:cNvPr id="74" name="Google Shape;74;p14"/>
          <p:cNvPicPr preferRelativeResize="0"/>
          <p:nvPr/>
        </p:nvPicPr>
        <p:blipFill>
          <a:blip r:embed="rId10">
            <a:alphaModFix/>
          </a:blip>
          <a:stretch>
            <a:fillRect/>
          </a:stretch>
        </p:blipFill>
        <p:spPr>
          <a:xfrm>
            <a:off x="90675" y="5029200"/>
            <a:ext cx="2362225" cy="2146525"/>
          </a:xfrm>
          <a:prstGeom prst="rect">
            <a:avLst/>
          </a:prstGeom>
          <a:noFill/>
          <a:ln>
            <a:noFill/>
          </a:ln>
        </p:spPr>
      </p:pic>
      <p:pic>
        <p:nvPicPr>
          <p:cNvPr id="75" name="Google Shape;75;p14"/>
          <p:cNvPicPr preferRelativeResize="0"/>
          <p:nvPr/>
        </p:nvPicPr>
        <p:blipFill>
          <a:blip r:embed="rId11">
            <a:alphaModFix/>
          </a:blip>
          <a:stretch>
            <a:fillRect/>
          </a:stretch>
        </p:blipFill>
        <p:spPr>
          <a:xfrm>
            <a:off x="152400" y="7328125"/>
            <a:ext cx="1952625" cy="2343150"/>
          </a:xfrm>
          <a:prstGeom prst="rect">
            <a:avLst/>
          </a:prstGeom>
          <a:noFill/>
          <a:ln>
            <a:noFill/>
          </a:ln>
        </p:spPr>
      </p:pic>
      <p:sp>
        <p:nvSpPr>
          <p:cNvPr id="76" name="Google Shape;76;p14"/>
          <p:cNvSpPr txBox="1"/>
          <p:nvPr/>
        </p:nvSpPr>
        <p:spPr>
          <a:xfrm>
            <a:off x="6012488" y="7795788"/>
            <a:ext cx="1613400" cy="1647000"/>
          </a:xfrm>
          <a:prstGeom prst="rect">
            <a:avLst/>
          </a:prstGeom>
          <a:solidFill>
            <a:schemeClr val="accent4"/>
          </a:solidFill>
          <a:ln cap="flat" cmpd="sng" w="2857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2400"/>
              </a:spcBef>
              <a:spcAft>
                <a:spcPts val="800"/>
              </a:spcAft>
              <a:buNone/>
            </a:pPr>
            <a:r>
              <a:rPr lang="en" sz="1900">
                <a:solidFill>
                  <a:schemeClr val="dk1"/>
                </a:solidFill>
                <a:latin typeface="Black And White Picture"/>
                <a:ea typeface="Black And White Picture"/>
                <a:cs typeface="Black And White Picture"/>
                <a:sym typeface="Black And White Picture"/>
              </a:rPr>
              <a:t>Use this for any narrative story you have planned this fall! </a:t>
            </a:r>
            <a:endParaRPr sz="1800">
              <a:solidFill>
                <a:schemeClr val="dk1"/>
              </a:solidFill>
              <a:latin typeface="Black And White Picture"/>
              <a:ea typeface="Black And White Picture"/>
              <a:cs typeface="Black And White Picture"/>
              <a:sym typeface="Black And White Picture"/>
            </a:endParaRPr>
          </a:p>
        </p:txBody>
      </p:sp>
      <p:pic>
        <p:nvPicPr>
          <p:cNvPr id="77" name="Google Shape;77;p14"/>
          <p:cNvPicPr preferRelativeResize="0"/>
          <p:nvPr/>
        </p:nvPicPr>
        <p:blipFill>
          <a:blip r:embed="rId12">
            <a:alphaModFix amt="52999"/>
          </a:blip>
          <a:stretch>
            <a:fillRect/>
          </a:stretch>
        </p:blipFill>
        <p:spPr>
          <a:xfrm>
            <a:off x="2822625" y="9292025"/>
            <a:ext cx="2127150" cy="6273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