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Caveat"/>
      <p:regular r:id="rId17"/>
      <p:bold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029B68-2116-4740-BF37-386BC1951742}">
  <a:tblStyle styleId="{A6029B68-2116-4740-BF37-386BC19517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aveat-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font" Target="fonts/Caveat-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e8057503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e8057503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e8057503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e8057503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e8057503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e8057503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e8057503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e8057503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e8057503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e8057503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e8057503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e8057503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e8057503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e8057503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e8057503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e8057503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e8057503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e8057503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hyperlink" Target="https://drive.google.com/file/d/1w_esIiyz8MpbtdLT1bst4ZDvIZ5fE2Qt/view?usp=sharing" TargetMode="External"/><Relationship Id="rId6" Type="http://schemas.openxmlformats.org/officeDocument/2006/relationships/image" Target="../media/image19.png"/><Relationship Id="rId7" Type="http://schemas.openxmlformats.org/officeDocument/2006/relationships/hyperlink" Target="https://drive.google.com/file/d/1cMJvePmO_LvK7p3dU7VSaDyVlt4ZxZzh/view?usp=sharing" TargetMode="External"/><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hyperlink" Target="http://www.youtube.com/watch?v=AGAS_Aj85cA" TargetMode="External"/><Relationship Id="rId5" Type="http://schemas.openxmlformats.org/officeDocument/2006/relationships/image" Target="../media/image10.jp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892075" y="634800"/>
            <a:ext cx="5717100" cy="21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Merriweather"/>
                <a:ea typeface="Merriweather"/>
                <a:cs typeface="Merriweather"/>
                <a:sym typeface="Merriweather"/>
              </a:rPr>
              <a:t>Teachers- In this lesson, s</a:t>
            </a:r>
            <a:r>
              <a:rPr lang="en" sz="1600">
                <a:latin typeface="Merriweather"/>
                <a:ea typeface="Merriweather"/>
                <a:cs typeface="Merriweather"/>
                <a:sym typeface="Merriweather"/>
              </a:rPr>
              <a:t>tudents will read Eileen Spinelli’s book </a:t>
            </a:r>
            <a:r>
              <a:rPr lang="en" sz="1600" u="sng">
                <a:latin typeface="Merriweather"/>
                <a:ea typeface="Merriweather"/>
                <a:cs typeface="Merriweather"/>
                <a:sym typeface="Merriweather"/>
              </a:rPr>
              <a:t>Somebody Loves You, Mr. Hatch</a:t>
            </a:r>
            <a:r>
              <a:rPr lang="en" sz="1600">
                <a:latin typeface="Merriweather"/>
                <a:ea typeface="Merriweather"/>
                <a:cs typeface="Merriweather"/>
                <a:sym typeface="Merriweather"/>
              </a:rPr>
              <a:t>, then choose a person in the school to write a note of thanks to. They will</a:t>
            </a:r>
            <a:r>
              <a:rPr lang="en" sz="1600">
                <a:latin typeface="Merriweather"/>
                <a:ea typeface="Merriweather"/>
                <a:cs typeface="Merriweather"/>
                <a:sym typeface="Merriweather"/>
              </a:rPr>
              <a:t> elaborate through the use of the two basic detail-generating questions: What does it look like? and Why is it important?. This is a great way to teach students how to show  appreciation to important people in their lives.</a:t>
            </a:r>
            <a:endParaRPr sz="1600">
              <a:latin typeface="Merriweather"/>
              <a:ea typeface="Merriweather"/>
              <a:cs typeface="Merriweather"/>
              <a:sym typeface="Merriweather"/>
            </a:endParaRPr>
          </a:p>
        </p:txBody>
      </p:sp>
      <p:sp>
        <p:nvSpPr>
          <p:cNvPr id="55" name="Google Shape;55;p13"/>
          <p:cNvSpPr txBox="1"/>
          <p:nvPr/>
        </p:nvSpPr>
        <p:spPr>
          <a:xfrm>
            <a:off x="2099000" y="65850"/>
            <a:ext cx="5660700" cy="7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Merriweather"/>
                <a:ea typeface="Merriweather"/>
                <a:cs typeface="Merriweather"/>
                <a:sym typeface="Merriweather"/>
              </a:rPr>
              <a:t>Somebody Loves You, Mr. Hatch</a:t>
            </a:r>
            <a:endParaRPr b="1" sz="2400">
              <a:latin typeface="Merriweather"/>
              <a:ea typeface="Merriweather"/>
              <a:cs typeface="Merriweather"/>
              <a:sym typeface="Merriweather"/>
            </a:endParaRPr>
          </a:p>
        </p:txBody>
      </p:sp>
      <p:sp>
        <p:nvSpPr>
          <p:cNvPr id="56" name="Google Shape;56;p13"/>
          <p:cNvSpPr/>
          <p:nvPr/>
        </p:nvSpPr>
        <p:spPr>
          <a:xfrm rot="-293529">
            <a:off x="8450613" y="1216092"/>
            <a:ext cx="1410639" cy="1297431"/>
          </a:xfrm>
          <a:prstGeom prst="heart">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rot="-506886">
            <a:off x="8613262" y="1475460"/>
            <a:ext cx="1161907" cy="1168271"/>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FFFFF"/>
                </a:solidFill>
                <a:latin typeface="Merriweather"/>
                <a:ea typeface="Merriweather"/>
                <a:cs typeface="Merriweather"/>
                <a:sym typeface="Merriweather"/>
              </a:rPr>
              <a:t>*Delete this slide before sending to students</a:t>
            </a:r>
            <a:endParaRPr sz="700">
              <a:latin typeface="Merriweather"/>
              <a:ea typeface="Merriweather"/>
              <a:cs typeface="Merriweather"/>
              <a:sym typeface="Merriweather"/>
            </a:endParaRPr>
          </a:p>
        </p:txBody>
      </p:sp>
      <p:sp>
        <p:nvSpPr>
          <p:cNvPr id="58" name="Google Shape;58;p13"/>
          <p:cNvSpPr/>
          <p:nvPr/>
        </p:nvSpPr>
        <p:spPr>
          <a:xfrm rot="764223">
            <a:off x="8153818" y="2593122"/>
            <a:ext cx="1745759" cy="1288705"/>
          </a:xfrm>
          <a:prstGeom prst="heart">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rot="982139">
            <a:off x="8292648" y="2848481"/>
            <a:ext cx="1321046" cy="10999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900">
                <a:solidFill>
                  <a:schemeClr val="lt1"/>
                </a:solidFill>
                <a:latin typeface="Merriweather"/>
                <a:ea typeface="Merriweather"/>
                <a:cs typeface="Merriweather"/>
                <a:sym typeface="Merriweather"/>
              </a:rPr>
              <a:t>*</a:t>
            </a:r>
            <a:r>
              <a:rPr b="1" lang="en" sz="900">
                <a:solidFill>
                  <a:schemeClr val="lt1"/>
                </a:solidFill>
                <a:latin typeface="Merriweather"/>
                <a:ea typeface="Merriweather"/>
                <a:cs typeface="Merriweather"/>
                <a:sym typeface="Merriweather"/>
              </a:rPr>
              <a:t>Feel Free to edit any slide by adding, deleting, or changing the bitmoji.</a:t>
            </a:r>
            <a:endParaRPr sz="1000">
              <a:latin typeface="Merriweather"/>
              <a:ea typeface="Merriweather"/>
              <a:cs typeface="Merriweather"/>
              <a:sym typeface="Merriweather"/>
            </a:endParaRPr>
          </a:p>
        </p:txBody>
      </p:sp>
      <p:pic>
        <p:nvPicPr>
          <p:cNvPr descr="love letter" id="60" name="Google Shape;60;p13"/>
          <p:cNvPicPr preferRelativeResize="0"/>
          <p:nvPr/>
        </p:nvPicPr>
        <p:blipFill>
          <a:blip r:embed="rId4">
            <a:alphaModFix/>
          </a:blip>
          <a:stretch>
            <a:fillRect/>
          </a:stretch>
        </p:blipFill>
        <p:spPr>
          <a:xfrm>
            <a:off x="7287775" y="-111175"/>
            <a:ext cx="1577400" cy="1577400"/>
          </a:xfrm>
          <a:prstGeom prst="rect">
            <a:avLst/>
          </a:prstGeom>
          <a:noFill/>
          <a:ln>
            <a:noFill/>
          </a:ln>
        </p:spPr>
      </p:pic>
      <p:sp>
        <p:nvSpPr>
          <p:cNvPr id="61" name="Google Shape;61;p13"/>
          <p:cNvSpPr txBox="1"/>
          <p:nvPr/>
        </p:nvSpPr>
        <p:spPr>
          <a:xfrm>
            <a:off x="2715500" y="2711725"/>
            <a:ext cx="4938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Merriweather"/>
                <a:ea typeface="Merriweather"/>
                <a:cs typeface="Merriweather"/>
                <a:sym typeface="Merriweather"/>
              </a:rPr>
              <a:t>*Students can write their final copy on the linked pdfs.</a:t>
            </a:r>
            <a:endParaRPr sz="1300">
              <a:latin typeface="Merriweather"/>
              <a:ea typeface="Merriweather"/>
              <a:cs typeface="Merriweather"/>
              <a:sym typeface="Merriweather"/>
            </a:endParaRPr>
          </a:p>
          <a:p>
            <a:pPr indent="0" lvl="0" marL="0" rtl="0" algn="l">
              <a:spcBef>
                <a:spcPts val="0"/>
              </a:spcBef>
              <a:spcAft>
                <a:spcPts val="0"/>
              </a:spcAft>
              <a:buNone/>
            </a:pPr>
            <a:r>
              <a:t/>
            </a:r>
            <a:endParaRPr sz="1300">
              <a:latin typeface="Merriweather"/>
              <a:ea typeface="Merriweather"/>
              <a:cs typeface="Merriweather"/>
              <a:sym typeface="Merriweather"/>
            </a:endParaRPr>
          </a:p>
          <a:p>
            <a:pPr indent="0" lvl="0" marL="0" rtl="0" algn="l">
              <a:spcBef>
                <a:spcPts val="0"/>
              </a:spcBef>
              <a:spcAft>
                <a:spcPts val="0"/>
              </a:spcAft>
              <a:buNone/>
            </a:pPr>
            <a:r>
              <a:rPr lang="en" sz="1300">
                <a:latin typeface="Merriweather"/>
                <a:ea typeface="Merriweather"/>
                <a:cs typeface="Merriweather"/>
                <a:sym typeface="Merriweather"/>
              </a:rPr>
              <a:t>Click on either               or                   for 2 different options. </a:t>
            </a:r>
            <a:endParaRPr sz="1300">
              <a:latin typeface="Merriweather"/>
              <a:ea typeface="Merriweather"/>
              <a:cs typeface="Merriweather"/>
              <a:sym typeface="Merriweather"/>
            </a:endParaRPr>
          </a:p>
        </p:txBody>
      </p:sp>
      <p:pic>
        <p:nvPicPr>
          <p:cNvPr id="62" name="Google Shape;62;p13">
            <a:hlinkClick r:id="rId5"/>
          </p:cNvPr>
          <p:cNvPicPr preferRelativeResize="0"/>
          <p:nvPr/>
        </p:nvPicPr>
        <p:blipFill>
          <a:blip r:embed="rId6">
            <a:alphaModFix/>
          </a:blip>
          <a:stretch>
            <a:fillRect/>
          </a:stretch>
        </p:blipFill>
        <p:spPr>
          <a:xfrm>
            <a:off x="3962750" y="3038403"/>
            <a:ext cx="609250" cy="554568"/>
          </a:xfrm>
          <a:prstGeom prst="rect">
            <a:avLst/>
          </a:prstGeom>
          <a:noFill/>
          <a:ln>
            <a:noFill/>
          </a:ln>
        </p:spPr>
      </p:pic>
      <p:pic>
        <p:nvPicPr>
          <p:cNvPr id="63" name="Google Shape;63;p13">
            <a:hlinkClick r:id="rId7"/>
          </p:cNvPr>
          <p:cNvPicPr preferRelativeResize="0"/>
          <p:nvPr/>
        </p:nvPicPr>
        <p:blipFill>
          <a:blip r:embed="rId8">
            <a:alphaModFix/>
          </a:blip>
          <a:stretch>
            <a:fillRect/>
          </a:stretch>
        </p:blipFill>
        <p:spPr>
          <a:xfrm>
            <a:off x="4852353" y="3099450"/>
            <a:ext cx="609250" cy="4324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32" name="Shape 132"/>
        <p:cNvGrpSpPr/>
        <p:nvPr/>
      </p:nvGrpSpPr>
      <p:grpSpPr>
        <a:xfrm>
          <a:off x="0" y="0"/>
          <a:ext cx="0" cy="0"/>
          <a:chOff x="0" y="0"/>
          <a:chExt cx="0" cy="0"/>
        </a:xfrm>
      </p:grpSpPr>
      <p:sp>
        <p:nvSpPr>
          <p:cNvPr id="133" name="Google Shape;133;p22"/>
          <p:cNvSpPr txBox="1"/>
          <p:nvPr/>
        </p:nvSpPr>
        <p:spPr>
          <a:xfrm>
            <a:off x="780450" y="583000"/>
            <a:ext cx="7898700" cy="29901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800" u="sng">
                <a:latin typeface="Merriweather"/>
                <a:ea typeface="Merriweather"/>
                <a:cs typeface="Merriweather"/>
                <a:sym typeface="Merriweather"/>
              </a:rPr>
              <a:t>Optional</a:t>
            </a:r>
            <a:endParaRPr i="1" sz="2800" u="sng">
              <a:latin typeface="Merriweather"/>
              <a:ea typeface="Merriweather"/>
              <a:cs typeface="Merriweather"/>
              <a:sym typeface="Merriweather"/>
            </a:endParaRPr>
          </a:p>
          <a:p>
            <a:pPr indent="0" lvl="0" marL="0" rtl="0" algn="ctr">
              <a:spcBef>
                <a:spcPts val="0"/>
              </a:spcBef>
              <a:spcAft>
                <a:spcPts val="0"/>
              </a:spcAft>
              <a:buNone/>
            </a:pPr>
            <a:r>
              <a:t/>
            </a:r>
            <a:endParaRPr i="1" sz="2000" u="sng">
              <a:latin typeface="Merriweather"/>
              <a:ea typeface="Merriweather"/>
              <a:cs typeface="Merriweather"/>
              <a:sym typeface="Merriweather"/>
            </a:endParaRPr>
          </a:p>
          <a:p>
            <a:pPr indent="0" lvl="0" marL="0" rtl="0" algn="l">
              <a:spcBef>
                <a:spcPts val="0"/>
              </a:spcBef>
              <a:spcAft>
                <a:spcPts val="0"/>
              </a:spcAft>
              <a:buNone/>
            </a:pPr>
            <a:r>
              <a:rPr lang="en" sz="2000">
                <a:latin typeface="Merriweather"/>
                <a:ea typeface="Merriweather"/>
                <a:cs typeface="Merriweather"/>
                <a:sym typeface="Merriweather"/>
              </a:rPr>
              <a:t>Choose someone in your personal life to write to as well. (mom, dad, coach, friend, etc.) What a great way to spread a little kindness in as many places as you can.</a:t>
            </a:r>
            <a:endParaRPr sz="2000">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lang="en" sz="2000">
                <a:latin typeface="Merriweather"/>
                <a:ea typeface="Merriweather"/>
                <a:cs typeface="Merriweather"/>
                <a:sym typeface="Merriweather"/>
              </a:rPr>
              <a:t>Remember: If it can make a difference to Mr. Hatch, it can make a difference to anyone!</a:t>
            </a:r>
            <a:endParaRPr sz="2000">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p:txBody>
      </p:sp>
      <p:pic>
        <p:nvPicPr>
          <p:cNvPr descr="Bitmoji Image" id="134" name="Google Shape;134;p22"/>
          <p:cNvPicPr preferRelativeResize="0"/>
          <p:nvPr/>
        </p:nvPicPr>
        <p:blipFill>
          <a:blip r:embed="rId3">
            <a:alphaModFix/>
          </a:blip>
          <a:stretch>
            <a:fillRect/>
          </a:stretch>
        </p:blipFill>
        <p:spPr>
          <a:xfrm>
            <a:off x="6356500" y="3009000"/>
            <a:ext cx="2041275" cy="204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4"/>
          <p:cNvSpPr txBox="1"/>
          <p:nvPr/>
        </p:nvSpPr>
        <p:spPr>
          <a:xfrm>
            <a:off x="1711375" y="757050"/>
            <a:ext cx="6323700" cy="10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Merriweather"/>
                <a:ea typeface="Merriweather"/>
                <a:cs typeface="Merriweather"/>
                <a:sym typeface="Merriweather"/>
              </a:rPr>
              <a:t>Students</a:t>
            </a:r>
            <a:r>
              <a:rPr lang="en" sz="1500">
                <a:latin typeface="Merriweather"/>
                <a:ea typeface="Merriweather"/>
                <a:cs typeface="Merriweather"/>
                <a:sym typeface="Merriweather"/>
              </a:rPr>
              <a:t>- In this lesson, you will show appreciation to someone in your school by writing them a note of thanks. You will elaborate through the use of the two basic detail-generating questions: What does it look like? Why is it important?. </a:t>
            </a:r>
            <a:endParaRPr sz="1500">
              <a:latin typeface="Merriweather"/>
              <a:ea typeface="Merriweather"/>
              <a:cs typeface="Merriweather"/>
              <a:sym typeface="Merriweather"/>
            </a:endParaRPr>
          </a:p>
        </p:txBody>
      </p:sp>
      <p:sp>
        <p:nvSpPr>
          <p:cNvPr id="69" name="Google Shape;69;p14"/>
          <p:cNvSpPr txBox="1"/>
          <p:nvPr/>
        </p:nvSpPr>
        <p:spPr>
          <a:xfrm>
            <a:off x="2374225" y="236675"/>
            <a:ext cx="5660700" cy="7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Merriweather"/>
                <a:ea typeface="Merriweather"/>
                <a:cs typeface="Merriweather"/>
                <a:sym typeface="Merriweather"/>
              </a:rPr>
              <a:t>Somebody Loves You, Mr. Hatch</a:t>
            </a:r>
            <a:endParaRPr b="1" sz="2400">
              <a:latin typeface="Merriweather"/>
              <a:ea typeface="Merriweather"/>
              <a:cs typeface="Merriweather"/>
              <a:sym typeface="Merriweather"/>
            </a:endParaRPr>
          </a:p>
        </p:txBody>
      </p:sp>
      <p:pic>
        <p:nvPicPr>
          <p:cNvPr descr="love letter" id="70" name="Google Shape;70;p14"/>
          <p:cNvPicPr preferRelativeResize="0"/>
          <p:nvPr/>
        </p:nvPicPr>
        <p:blipFill>
          <a:blip r:embed="rId4">
            <a:alphaModFix/>
          </a:blip>
          <a:stretch>
            <a:fillRect/>
          </a:stretch>
        </p:blipFill>
        <p:spPr>
          <a:xfrm>
            <a:off x="7787825" y="941975"/>
            <a:ext cx="1577400" cy="1577400"/>
          </a:xfrm>
          <a:prstGeom prst="rect">
            <a:avLst/>
          </a:prstGeom>
          <a:noFill/>
          <a:ln>
            <a:noFill/>
          </a:ln>
        </p:spPr>
      </p:pic>
      <p:sp>
        <p:nvSpPr>
          <p:cNvPr id="71" name="Google Shape;71;p14"/>
          <p:cNvSpPr txBox="1"/>
          <p:nvPr/>
        </p:nvSpPr>
        <p:spPr>
          <a:xfrm>
            <a:off x="2566075" y="1843050"/>
            <a:ext cx="4936500" cy="1701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Merriweather"/>
                <a:ea typeface="Merriweather"/>
                <a:cs typeface="Merriweather"/>
                <a:sym typeface="Merriweather"/>
              </a:rPr>
              <a:t>Directions:</a:t>
            </a:r>
            <a:endParaRPr sz="1300">
              <a:latin typeface="Merriweather"/>
              <a:ea typeface="Merriweather"/>
              <a:cs typeface="Merriweather"/>
              <a:sym typeface="Merriweather"/>
            </a:endParaRPr>
          </a:p>
          <a:p>
            <a:pPr indent="-311150" lvl="0" marL="457200" rtl="0" algn="l">
              <a:spcBef>
                <a:spcPts val="0"/>
              </a:spcBef>
              <a:spcAft>
                <a:spcPts val="0"/>
              </a:spcAft>
              <a:buSzPts val="1300"/>
              <a:buFont typeface="Merriweather"/>
              <a:buAutoNum type="arabicPeriod"/>
            </a:pPr>
            <a:r>
              <a:rPr lang="en" sz="1300">
                <a:latin typeface="Merriweather"/>
                <a:ea typeface="Merriweather"/>
                <a:cs typeface="Merriweather"/>
                <a:sym typeface="Merriweather"/>
              </a:rPr>
              <a:t>Listen to </a:t>
            </a:r>
            <a:r>
              <a:rPr lang="en" sz="1300" u="sng">
                <a:latin typeface="Merriweather"/>
                <a:ea typeface="Merriweather"/>
                <a:cs typeface="Merriweather"/>
                <a:sym typeface="Merriweather"/>
              </a:rPr>
              <a:t>Somebody Loves You, Mr. Hatch</a:t>
            </a:r>
            <a:r>
              <a:rPr lang="en" sz="1300">
                <a:latin typeface="Merriweather"/>
                <a:ea typeface="Merriweather"/>
                <a:cs typeface="Merriweather"/>
                <a:sym typeface="Merriweather"/>
              </a:rPr>
              <a:t>.</a:t>
            </a:r>
            <a:endParaRPr sz="1300">
              <a:latin typeface="Merriweather"/>
              <a:ea typeface="Merriweather"/>
              <a:cs typeface="Merriweather"/>
              <a:sym typeface="Merriweather"/>
            </a:endParaRPr>
          </a:p>
          <a:p>
            <a:pPr indent="-311150" lvl="0" marL="457200" rtl="0" algn="l">
              <a:spcBef>
                <a:spcPts val="0"/>
              </a:spcBef>
              <a:spcAft>
                <a:spcPts val="0"/>
              </a:spcAft>
              <a:buSzPts val="1300"/>
              <a:buFont typeface="Merriweather"/>
              <a:buAutoNum type="arabicPeriod"/>
            </a:pPr>
            <a:r>
              <a:rPr lang="en" sz="1300">
                <a:latin typeface="Merriweather"/>
                <a:ea typeface="Merriweather"/>
                <a:cs typeface="Merriweather"/>
                <a:sym typeface="Merriweather"/>
              </a:rPr>
              <a:t>Identify people in your school that you appreciate and select one person to write a thank you note to.</a:t>
            </a:r>
            <a:endParaRPr sz="1300">
              <a:latin typeface="Merriweather"/>
              <a:ea typeface="Merriweather"/>
              <a:cs typeface="Merriweather"/>
              <a:sym typeface="Merriweather"/>
            </a:endParaRPr>
          </a:p>
          <a:p>
            <a:pPr indent="-311150" lvl="0" marL="457200" rtl="0" algn="l">
              <a:spcBef>
                <a:spcPts val="0"/>
              </a:spcBef>
              <a:spcAft>
                <a:spcPts val="0"/>
              </a:spcAft>
              <a:buSzPts val="1300"/>
              <a:buFont typeface="Merriweather"/>
              <a:buAutoNum type="arabicPeriod"/>
            </a:pPr>
            <a:r>
              <a:rPr lang="en" sz="1300">
                <a:latin typeface="Merriweather"/>
                <a:ea typeface="Merriweather"/>
                <a:cs typeface="Merriweather"/>
                <a:sym typeface="Merriweather"/>
              </a:rPr>
              <a:t>Use the detail generating questions to help gather information about that person.</a:t>
            </a:r>
            <a:endParaRPr sz="1300">
              <a:latin typeface="Merriweather"/>
              <a:ea typeface="Merriweather"/>
              <a:cs typeface="Merriweather"/>
              <a:sym typeface="Merriweather"/>
            </a:endParaRPr>
          </a:p>
          <a:p>
            <a:pPr indent="-311150" lvl="0" marL="457200" rtl="0" algn="l">
              <a:spcBef>
                <a:spcPts val="0"/>
              </a:spcBef>
              <a:spcAft>
                <a:spcPts val="0"/>
              </a:spcAft>
              <a:buSzPts val="1300"/>
              <a:buFont typeface="Merriweather"/>
              <a:buAutoNum type="arabicPeriod"/>
            </a:pPr>
            <a:r>
              <a:rPr lang="en" sz="1300">
                <a:latin typeface="Merriweather"/>
                <a:ea typeface="Merriweather"/>
                <a:cs typeface="Merriweather"/>
                <a:sym typeface="Merriweather"/>
              </a:rPr>
              <a:t>Combine that information with sentence starters to write your note.</a:t>
            </a:r>
            <a:endParaRPr sz="13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pic>
        <p:nvPicPr>
          <p:cNvPr descr="Somebody Loves You, Mr. Hatch is written by Eileen Spinelli, illustrated by Paul Yalowitz and read by Hector Elizondo.&#10;&#10;Mr. Hatch is a drab, predictable gentleman who leads a painfully ordered and uninteresting life. One Valentine's Day a giant candy-filled heart is delivered to Mr. Hatch with a note that reads, &quot;Somebody loves you.&quot;&#10;&#10;View the activity guide here: http://bit.ly/somebodylovesyoumrhatch&#10;&#10;Watch all of our videos at http://www.storylineonline.net/." id="76" name="Google Shape;76;p15" title="Somebody Loves You, Mr. Hatch read by Hector Elizondo">
            <a:hlinkClick r:id="rId4"/>
          </p:cNvPr>
          <p:cNvPicPr preferRelativeResize="0"/>
          <p:nvPr/>
        </p:nvPicPr>
        <p:blipFill>
          <a:blip r:embed="rId5">
            <a:alphaModFix/>
          </a:blip>
          <a:stretch>
            <a:fillRect/>
          </a:stretch>
        </p:blipFill>
        <p:spPr>
          <a:xfrm>
            <a:off x="1457475" y="260150"/>
            <a:ext cx="4867126" cy="3650350"/>
          </a:xfrm>
          <a:prstGeom prst="rect">
            <a:avLst/>
          </a:prstGeom>
          <a:noFill/>
          <a:ln>
            <a:noFill/>
          </a:ln>
        </p:spPr>
      </p:pic>
      <p:sp>
        <p:nvSpPr>
          <p:cNvPr id="77" name="Google Shape;77;p15"/>
          <p:cNvSpPr txBox="1"/>
          <p:nvPr/>
        </p:nvSpPr>
        <p:spPr>
          <a:xfrm>
            <a:off x="6789050" y="564175"/>
            <a:ext cx="1814700" cy="9027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latin typeface="Merriweather"/>
                <a:ea typeface="Merriweather"/>
                <a:cs typeface="Merriweather"/>
                <a:sym typeface="Merriweather"/>
              </a:rPr>
              <a:t>Listen to the story!</a:t>
            </a:r>
            <a:endParaRPr sz="2300">
              <a:latin typeface="Merriweather"/>
              <a:ea typeface="Merriweather"/>
              <a:cs typeface="Merriweather"/>
              <a:sym typeface="Merriweather"/>
            </a:endParaRPr>
          </a:p>
        </p:txBody>
      </p:sp>
      <p:pic>
        <p:nvPicPr>
          <p:cNvPr descr="Bitmoji Image" id="78" name="Google Shape;78;p15"/>
          <p:cNvPicPr preferRelativeResize="0"/>
          <p:nvPr/>
        </p:nvPicPr>
        <p:blipFill>
          <a:blip r:embed="rId6">
            <a:alphaModFix/>
          </a:blip>
          <a:stretch>
            <a:fillRect/>
          </a:stretch>
        </p:blipFill>
        <p:spPr>
          <a:xfrm rot="1331078">
            <a:off x="6885775" y="2251875"/>
            <a:ext cx="2258225" cy="2258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82" name="Shape 82"/>
        <p:cNvGrpSpPr/>
        <p:nvPr/>
      </p:nvGrpSpPr>
      <p:grpSpPr>
        <a:xfrm>
          <a:off x="0" y="0"/>
          <a:ext cx="0" cy="0"/>
          <a:chOff x="0" y="0"/>
          <a:chExt cx="0" cy="0"/>
        </a:xfrm>
      </p:grpSpPr>
      <p:sp>
        <p:nvSpPr>
          <p:cNvPr id="83" name="Google Shape;83;p16"/>
          <p:cNvSpPr txBox="1"/>
          <p:nvPr/>
        </p:nvSpPr>
        <p:spPr>
          <a:xfrm>
            <a:off x="780450" y="141050"/>
            <a:ext cx="7898700" cy="4588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List people at school that you come into contact with each day. (teachers, nurse, cafeteria workers, principal, bus driver, custodian, etc.)</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330200" lvl="0" marL="457200" rtl="0" algn="l">
              <a:spcBef>
                <a:spcPts val="0"/>
              </a:spcBef>
              <a:spcAft>
                <a:spcPts val="0"/>
              </a:spcAft>
              <a:buClr>
                <a:srgbClr val="990000"/>
              </a:buClr>
              <a:buSzPts val="1600"/>
              <a:buFont typeface="Merriweather"/>
              <a:buChar char="●"/>
            </a:pPr>
            <a:r>
              <a:rPr lang="en" sz="1600">
                <a:solidFill>
                  <a:srgbClr val="990000"/>
                </a:solidFill>
                <a:latin typeface="Merriweather"/>
                <a:ea typeface="Merriweather"/>
                <a:cs typeface="Merriweather"/>
                <a:sym typeface="Merriweather"/>
              </a:rPr>
              <a:t>Type here</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p:txBody>
      </p:sp>
      <p:pic>
        <p:nvPicPr>
          <p:cNvPr id="84" name="Google Shape;84;p16"/>
          <p:cNvPicPr preferRelativeResize="0"/>
          <p:nvPr/>
        </p:nvPicPr>
        <p:blipFill>
          <a:blip r:embed="rId3">
            <a:alphaModFix/>
          </a:blip>
          <a:stretch>
            <a:fillRect/>
          </a:stretch>
        </p:blipFill>
        <p:spPr>
          <a:xfrm>
            <a:off x="-1267229" y="3929251"/>
            <a:ext cx="2352204" cy="1429275"/>
          </a:xfrm>
          <a:prstGeom prst="rect">
            <a:avLst/>
          </a:prstGeom>
          <a:noFill/>
          <a:ln>
            <a:noFill/>
          </a:ln>
        </p:spPr>
      </p:pic>
      <p:pic>
        <p:nvPicPr>
          <p:cNvPr id="85" name="Google Shape;85;p16"/>
          <p:cNvPicPr preferRelativeResize="0"/>
          <p:nvPr/>
        </p:nvPicPr>
        <p:blipFill>
          <a:blip r:embed="rId4">
            <a:alphaModFix/>
          </a:blip>
          <a:stretch>
            <a:fillRect/>
          </a:stretch>
        </p:blipFill>
        <p:spPr>
          <a:xfrm>
            <a:off x="2275574" y="4004362"/>
            <a:ext cx="1160250" cy="1160225"/>
          </a:xfrm>
          <a:prstGeom prst="rect">
            <a:avLst/>
          </a:prstGeom>
          <a:noFill/>
          <a:ln>
            <a:noFill/>
          </a:ln>
        </p:spPr>
      </p:pic>
      <p:pic>
        <p:nvPicPr>
          <p:cNvPr id="86" name="Google Shape;86;p16"/>
          <p:cNvPicPr preferRelativeResize="0"/>
          <p:nvPr/>
        </p:nvPicPr>
        <p:blipFill>
          <a:blip r:embed="rId5">
            <a:alphaModFix/>
          </a:blip>
          <a:stretch>
            <a:fillRect/>
          </a:stretch>
        </p:blipFill>
        <p:spPr>
          <a:xfrm>
            <a:off x="-1073250" y="1436050"/>
            <a:ext cx="1964250" cy="1319050"/>
          </a:xfrm>
          <a:prstGeom prst="rect">
            <a:avLst/>
          </a:prstGeom>
          <a:noFill/>
          <a:ln>
            <a:noFill/>
          </a:ln>
        </p:spPr>
      </p:pic>
      <p:pic>
        <p:nvPicPr>
          <p:cNvPr id="87" name="Google Shape;87;p16"/>
          <p:cNvPicPr preferRelativeResize="0"/>
          <p:nvPr/>
        </p:nvPicPr>
        <p:blipFill rotWithShape="1">
          <a:blip r:embed="rId6">
            <a:alphaModFix/>
          </a:blip>
          <a:srcRect b="8624" l="18367" r="18253" t="7073"/>
          <a:stretch/>
        </p:blipFill>
        <p:spPr>
          <a:xfrm>
            <a:off x="4222242" y="4063775"/>
            <a:ext cx="1232208" cy="1160225"/>
          </a:xfrm>
          <a:prstGeom prst="rect">
            <a:avLst/>
          </a:prstGeom>
          <a:noFill/>
          <a:ln>
            <a:noFill/>
          </a:ln>
        </p:spPr>
      </p:pic>
      <p:pic>
        <p:nvPicPr>
          <p:cNvPr id="88" name="Google Shape;88;p16"/>
          <p:cNvPicPr preferRelativeResize="0"/>
          <p:nvPr/>
        </p:nvPicPr>
        <p:blipFill>
          <a:blip r:embed="rId7">
            <a:alphaModFix/>
          </a:blip>
          <a:stretch>
            <a:fillRect/>
          </a:stretch>
        </p:blipFill>
        <p:spPr>
          <a:xfrm>
            <a:off x="8410445" y="4025450"/>
            <a:ext cx="1559400" cy="1118050"/>
          </a:xfrm>
          <a:prstGeom prst="rect">
            <a:avLst/>
          </a:prstGeom>
          <a:noFill/>
          <a:ln>
            <a:noFill/>
          </a:ln>
        </p:spPr>
      </p:pic>
      <p:pic>
        <p:nvPicPr>
          <p:cNvPr id="89" name="Google Shape;89;p16"/>
          <p:cNvPicPr preferRelativeResize="0"/>
          <p:nvPr/>
        </p:nvPicPr>
        <p:blipFill rotWithShape="1">
          <a:blip r:embed="rId8">
            <a:alphaModFix/>
          </a:blip>
          <a:srcRect b="11652" l="19739" r="9788" t="0"/>
          <a:stretch/>
        </p:blipFill>
        <p:spPr>
          <a:xfrm>
            <a:off x="6543054" y="4018575"/>
            <a:ext cx="924850" cy="1250625"/>
          </a:xfrm>
          <a:prstGeom prst="rect">
            <a:avLst/>
          </a:prstGeom>
          <a:noFill/>
          <a:ln>
            <a:noFill/>
          </a:ln>
        </p:spPr>
      </p:pic>
      <p:sp>
        <p:nvSpPr>
          <p:cNvPr id="90" name="Google Shape;90;p16"/>
          <p:cNvSpPr txBox="1"/>
          <p:nvPr/>
        </p:nvSpPr>
        <p:spPr>
          <a:xfrm>
            <a:off x="8410450" y="1711375"/>
            <a:ext cx="1359300" cy="1429200"/>
          </a:xfrm>
          <a:prstGeom prst="rect">
            <a:avLst/>
          </a:prstGeom>
          <a:solidFill>
            <a:srgbClr val="1155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Drag the star next to the person you choose to write a thank you note to.</a:t>
            </a:r>
            <a:endParaRPr>
              <a:latin typeface="Merriweather"/>
              <a:ea typeface="Merriweather"/>
              <a:cs typeface="Merriweather"/>
              <a:sym typeface="Merriweather"/>
            </a:endParaRPr>
          </a:p>
        </p:txBody>
      </p:sp>
      <p:sp>
        <p:nvSpPr>
          <p:cNvPr id="91" name="Google Shape;91;p16"/>
          <p:cNvSpPr/>
          <p:nvPr/>
        </p:nvSpPr>
        <p:spPr>
          <a:xfrm>
            <a:off x="8679150" y="1231800"/>
            <a:ext cx="705300" cy="573600"/>
          </a:xfrm>
          <a:prstGeom prst="star5">
            <a:avLst>
              <a:gd fmla="val 19098" name="adj"/>
              <a:gd fmla="val 105146" name="hf"/>
              <a:gd fmla="val 110557" name="vf"/>
            </a:avLst>
          </a:prstGeom>
          <a:solidFill>
            <a:srgbClr val="FFD966"/>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7"/>
          <p:cNvSpPr txBox="1"/>
          <p:nvPr/>
        </p:nvSpPr>
        <p:spPr>
          <a:xfrm>
            <a:off x="2021675" y="994775"/>
            <a:ext cx="4842600" cy="28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erriweather"/>
                <a:ea typeface="Merriweather"/>
                <a:cs typeface="Merriweather"/>
                <a:sym typeface="Merriweather"/>
              </a:rPr>
              <a:t>Remember the Detail Generating Questions?</a:t>
            </a:r>
            <a:endParaRPr sz="1600">
              <a:latin typeface="Merriweather"/>
              <a:ea typeface="Merriweather"/>
              <a:cs typeface="Merriweather"/>
              <a:sym typeface="Merriweather"/>
            </a:endParaRPr>
          </a:p>
          <a:p>
            <a:pPr indent="0" lvl="0" marL="0" rtl="0" algn="ctr">
              <a:spcBef>
                <a:spcPts val="0"/>
              </a:spcBef>
              <a:spcAft>
                <a:spcPts val="0"/>
              </a:spcAft>
              <a:buNone/>
            </a:pPr>
            <a:r>
              <a:rPr b="1" lang="en" sz="1600">
                <a:latin typeface="Merriweather"/>
                <a:ea typeface="Merriweather"/>
                <a:cs typeface="Merriweather"/>
                <a:sym typeface="Merriweather"/>
              </a:rPr>
              <a:t>What does it look like?</a:t>
            </a:r>
            <a:endParaRPr b="1" sz="1600">
              <a:latin typeface="Merriweather"/>
              <a:ea typeface="Merriweather"/>
              <a:cs typeface="Merriweather"/>
              <a:sym typeface="Merriweather"/>
            </a:endParaRPr>
          </a:p>
          <a:p>
            <a:pPr indent="0" lvl="0" marL="0" rtl="0" algn="ctr">
              <a:spcBef>
                <a:spcPts val="0"/>
              </a:spcBef>
              <a:spcAft>
                <a:spcPts val="0"/>
              </a:spcAft>
              <a:buNone/>
            </a:pPr>
            <a:r>
              <a:rPr b="1" lang="en" sz="1600">
                <a:latin typeface="Merriweather"/>
                <a:ea typeface="Merriweather"/>
                <a:cs typeface="Merriweather"/>
                <a:sym typeface="Merriweather"/>
              </a:rPr>
              <a:t>Why is it important?</a:t>
            </a:r>
            <a:endParaRPr b="1" sz="1600">
              <a:latin typeface="Merriweather"/>
              <a:ea typeface="Merriweather"/>
              <a:cs typeface="Merriweather"/>
              <a:sym typeface="Merriweather"/>
            </a:endParaRPr>
          </a:p>
          <a:p>
            <a:pPr indent="0" lvl="0" marL="0" rtl="0" algn="ctr">
              <a:spcBef>
                <a:spcPts val="0"/>
              </a:spcBef>
              <a:spcAft>
                <a:spcPts val="0"/>
              </a:spcAft>
              <a:buNone/>
            </a:pPr>
            <a:r>
              <a:rPr lang="en" sz="1600">
                <a:latin typeface="Merriweather"/>
                <a:ea typeface="Merriweather"/>
                <a:cs typeface="Merriweather"/>
                <a:sym typeface="Merriweather"/>
              </a:rPr>
              <a:t>These questions help us to “</a:t>
            </a:r>
            <a:r>
              <a:rPr lang="en" sz="1600">
                <a:solidFill>
                  <a:srgbClr val="CC0000"/>
                </a:solidFill>
                <a:latin typeface="Merriweather"/>
                <a:ea typeface="Merriweather"/>
                <a:cs typeface="Merriweather"/>
                <a:sym typeface="Merriweather"/>
              </a:rPr>
              <a:t>show</a:t>
            </a:r>
            <a:r>
              <a:rPr lang="en" sz="1600">
                <a:latin typeface="Merriweather"/>
                <a:ea typeface="Merriweather"/>
                <a:cs typeface="Merriweather"/>
                <a:sym typeface="Merriweather"/>
              </a:rPr>
              <a:t>” rather than “</a:t>
            </a:r>
            <a:r>
              <a:rPr lang="en" sz="1600">
                <a:solidFill>
                  <a:srgbClr val="CC0000"/>
                </a:solidFill>
                <a:latin typeface="Merriweather"/>
                <a:ea typeface="Merriweather"/>
                <a:cs typeface="Merriweather"/>
                <a:sym typeface="Merriweather"/>
              </a:rPr>
              <a:t>tell</a:t>
            </a:r>
            <a:r>
              <a:rPr lang="en" sz="1600">
                <a:latin typeface="Merriweather"/>
                <a:ea typeface="Merriweather"/>
                <a:cs typeface="Merriweather"/>
                <a:sym typeface="Merriweather"/>
              </a:rPr>
              <a:t>” in our writing!</a:t>
            </a:r>
            <a:endParaRPr sz="1600">
              <a:latin typeface="Merriweather"/>
              <a:ea typeface="Merriweather"/>
              <a:cs typeface="Merriweather"/>
              <a:sym typeface="Merriweather"/>
            </a:endParaRPr>
          </a:p>
          <a:p>
            <a:pPr indent="0" lvl="0" marL="0" rtl="0" algn="ctr">
              <a:spcBef>
                <a:spcPts val="0"/>
              </a:spcBef>
              <a:spcAft>
                <a:spcPts val="0"/>
              </a:spcAft>
              <a:buNone/>
            </a:pPr>
            <a:r>
              <a:rPr lang="en" sz="1600">
                <a:latin typeface="Merriweather"/>
                <a:ea typeface="Merriweather"/>
                <a:cs typeface="Merriweather"/>
                <a:sym typeface="Merriweather"/>
              </a:rPr>
              <a:t>When describing a person, “</a:t>
            </a:r>
            <a:r>
              <a:rPr b="1" lang="en" sz="1600">
                <a:latin typeface="Merriweather"/>
                <a:ea typeface="Merriweather"/>
                <a:cs typeface="Merriweather"/>
                <a:sym typeface="Merriweather"/>
              </a:rPr>
              <a:t>What does it look like?</a:t>
            </a:r>
            <a:r>
              <a:rPr lang="en" sz="1600">
                <a:latin typeface="Merriweather"/>
                <a:ea typeface="Merriweather"/>
                <a:cs typeface="Merriweather"/>
                <a:sym typeface="Merriweather"/>
              </a:rPr>
              <a:t>” might explain the </a:t>
            </a:r>
            <a:r>
              <a:rPr lang="en" sz="1600" u="sng">
                <a:latin typeface="Merriweather"/>
                <a:ea typeface="Merriweather"/>
                <a:cs typeface="Merriweather"/>
                <a:sym typeface="Merriweather"/>
              </a:rPr>
              <a:t>thoughts, feelings, actions, or behaviors that the person exhibits</a:t>
            </a:r>
            <a:r>
              <a:rPr lang="en" sz="1600">
                <a:latin typeface="Merriweather"/>
                <a:ea typeface="Merriweather"/>
                <a:cs typeface="Merriweather"/>
                <a:sym typeface="Merriweather"/>
              </a:rPr>
              <a:t>.</a:t>
            </a:r>
            <a:endParaRPr sz="1600">
              <a:latin typeface="Merriweather"/>
              <a:ea typeface="Merriweather"/>
              <a:cs typeface="Merriweather"/>
              <a:sym typeface="Merriweather"/>
            </a:endParaRPr>
          </a:p>
          <a:p>
            <a:pPr indent="0" lvl="0" marL="0" rtl="0" algn="ctr">
              <a:spcBef>
                <a:spcPts val="0"/>
              </a:spcBef>
              <a:spcAft>
                <a:spcPts val="0"/>
              </a:spcAft>
              <a:buNone/>
            </a:pPr>
            <a:r>
              <a:rPr lang="en" sz="1600">
                <a:latin typeface="Merriweather"/>
                <a:ea typeface="Merriweather"/>
                <a:cs typeface="Merriweather"/>
                <a:sym typeface="Merriweather"/>
              </a:rPr>
              <a:t>“</a:t>
            </a:r>
            <a:r>
              <a:rPr b="1" lang="en" sz="1600">
                <a:latin typeface="Merriweather"/>
                <a:ea typeface="Merriweather"/>
                <a:cs typeface="Merriweather"/>
                <a:sym typeface="Merriweather"/>
              </a:rPr>
              <a:t>Why is it important?</a:t>
            </a:r>
            <a:r>
              <a:rPr lang="en" sz="1600">
                <a:latin typeface="Merriweather"/>
                <a:ea typeface="Merriweather"/>
                <a:cs typeface="Merriweather"/>
                <a:sym typeface="Merriweather"/>
              </a:rPr>
              <a:t>” could be </a:t>
            </a:r>
            <a:r>
              <a:rPr lang="en" sz="1600" u="sng">
                <a:latin typeface="Merriweather"/>
                <a:ea typeface="Merriweather"/>
                <a:cs typeface="Merriweather"/>
                <a:sym typeface="Merriweather"/>
              </a:rPr>
              <a:t>what you learn or receive from that person</a:t>
            </a:r>
            <a:r>
              <a:rPr lang="en" sz="1600">
                <a:latin typeface="Merriweather"/>
                <a:ea typeface="Merriweather"/>
                <a:cs typeface="Merriweather"/>
                <a:sym typeface="Merriweather"/>
              </a:rPr>
              <a:t>.</a:t>
            </a:r>
            <a:endParaRPr sz="1600">
              <a:latin typeface="Merriweather"/>
              <a:ea typeface="Merriweather"/>
              <a:cs typeface="Merriweather"/>
              <a:sym typeface="Merriweather"/>
            </a:endParaRPr>
          </a:p>
          <a:p>
            <a:pPr indent="0" lvl="0" marL="0" rtl="0" algn="ctr">
              <a:spcBef>
                <a:spcPts val="0"/>
              </a:spcBef>
              <a:spcAft>
                <a:spcPts val="0"/>
              </a:spcAft>
              <a:buNone/>
            </a:pPr>
            <a:r>
              <a:t/>
            </a:r>
            <a:endParaRPr sz="1600">
              <a:latin typeface="Merriweather"/>
              <a:ea typeface="Merriweather"/>
              <a:cs typeface="Merriweather"/>
              <a:sym typeface="Merriweather"/>
            </a:endParaRPr>
          </a:p>
          <a:p>
            <a:pPr indent="0" lvl="0" marL="0" rtl="0" algn="ctr">
              <a:spcBef>
                <a:spcPts val="0"/>
              </a:spcBef>
              <a:spcAft>
                <a:spcPts val="0"/>
              </a:spcAft>
              <a:buNone/>
            </a:pPr>
            <a:r>
              <a:rPr lang="en" sz="1600">
                <a:latin typeface="Merriweather"/>
                <a:ea typeface="Merriweather"/>
                <a:cs typeface="Merriweather"/>
                <a:sym typeface="Merriweather"/>
              </a:rPr>
              <a:t>Let’s look at an example on the next slide!</a:t>
            </a:r>
            <a:endParaRPr sz="16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4">
            <a:alphaModFix/>
          </a:blip>
          <a:stretch>
            <a:fillRect/>
          </a:stretch>
        </p:blipFill>
        <p:spPr>
          <a:xfrm>
            <a:off x="5530950" y="359250"/>
            <a:ext cx="3114675" cy="3171825"/>
          </a:xfrm>
          <a:prstGeom prst="rect">
            <a:avLst/>
          </a:prstGeom>
          <a:noFill/>
          <a:ln>
            <a:noFill/>
          </a:ln>
        </p:spPr>
      </p:pic>
      <p:pic>
        <p:nvPicPr>
          <p:cNvPr id="102" name="Google Shape;102;p18"/>
          <p:cNvPicPr preferRelativeResize="0"/>
          <p:nvPr/>
        </p:nvPicPr>
        <p:blipFill>
          <a:blip r:embed="rId5">
            <a:alphaModFix/>
          </a:blip>
          <a:stretch>
            <a:fillRect/>
          </a:stretch>
        </p:blipFill>
        <p:spPr>
          <a:xfrm>
            <a:off x="2403652" y="1561050"/>
            <a:ext cx="2346700" cy="1682525"/>
          </a:xfrm>
          <a:prstGeom prst="rect">
            <a:avLst/>
          </a:prstGeom>
          <a:noFill/>
          <a:ln>
            <a:noFill/>
          </a:ln>
        </p:spPr>
      </p:pic>
      <p:sp>
        <p:nvSpPr>
          <p:cNvPr id="103" name="Google Shape;103;p18"/>
          <p:cNvSpPr txBox="1"/>
          <p:nvPr/>
        </p:nvSpPr>
        <p:spPr>
          <a:xfrm>
            <a:off x="2474850" y="752250"/>
            <a:ext cx="3056100" cy="13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Merriweather"/>
                <a:ea typeface="Merriweather"/>
                <a:cs typeface="Merriweather"/>
                <a:sym typeface="Merriweather"/>
              </a:rPr>
              <a:t>The Bus Driver</a:t>
            </a:r>
            <a:endParaRPr sz="2300">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graphicFrame>
        <p:nvGraphicFramePr>
          <p:cNvPr id="108" name="Google Shape;108;p19"/>
          <p:cNvGraphicFramePr/>
          <p:nvPr/>
        </p:nvGraphicFramePr>
        <p:xfrm>
          <a:off x="1697700" y="455500"/>
          <a:ext cx="3000000" cy="3000000"/>
        </p:xfrm>
        <a:graphic>
          <a:graphicData uri="http://schemas.openxmlformats.org/drawingml/2006/table">
            <a:tbl>
              <a:tblPr>
                <a:noFill/>
                <a:tableStyleId>{A6029B68-2116-4740-BF37-386BC1951742}</a:tableStyleId>
              </a:tblPr>
              <a:tblGrid>
                <a:gridCol w="2874300"/>
                <a:gridCol w="2874300"/>
              </a:tblGrid>
              <a:tr h="529250">
                <a:tc>
                  <a:txBody>
                    <a:bodyPr/>
                    <a:lstStyle/>
                    <a:p>
                      <a:pPr indent="0" lvl="0" marL="0" rtl="0" algn="ctr">
                        <a:spcBef>
                          <a:spcPts val="0"/>
                        </a:spcBef>
                        <a:spcAft>
                          <a:spcPts val="0"/>
                        </a:spcAft>
                        <a:buNone/>
                      </a:pPr>
                      <a:r>
                        <a:rPr lang="en" sz="1600">
                          <a:latin typeface="Merriweather"/>
                          <a:ea typeface="Merriweather"/>
                          <a:cs typeface="Merriweather"/>
                          <a:sym typeface="Merriweather"/>
                        </a:rPr>
                        <a:t>LOOK</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latin typeface="Merriweather"/>
                          <a:ea typeface="Merriweather"/>
                          <a:cs typeface="Merriweather"/>
                          <a:sym typeface="Merriweather"/>
                        </a:rPr>
                        <a:t>IMPORTANT</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9675">
                <a:tc>
                  <a:txBody>
                    <a:bodyPr/>
                    <a:lstStyle/>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Type here</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17500" lvl="0" marL="4572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Type here</a:t>
                      </a:r>
                      <a:endParaRPr>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9" name="Google Shape;109;p19"/>
          <p:cNvSpPr txBox="1"/>
          <p:nvPr/>
        </p:nvSpPr>
        <p:spPr>
          <a:xfrm>
            <a:off x="1907900" y="84650"/>
            <a:ext cx="5877900" cy="5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Merriweather"/>
                <a:ea typeface="Merriweather"/>
                <a:cs typeface="Merriweather"/>
                <a:sym typeface="Merriweather"/>
              </a:rPr>
              <a:t>I am writing to ________________.</a:t>
            </a:r>
            <a:endParaRPr sz="1700">
              <a:latin typeface="Merriweather"/>
              <a:ea typeface="Merriweather"/>
              <a:cs typeface="Merriweather"/>
              <a:sym typeface="Merriweather"/>
            </a:endParaRPr>
          </a:p>
        </p:txBody>
      </p:sp>
      <p:sp>
        <p:nvSpPr>
          <p:cNvPr id="110" name="Google Shape;110;p19"/>
          <p:cNvSpPr/>
          <p:nvPr/>
        </p:nvSpPr>
        <p:spPr>
          <a:xfrm rot="-804938">
            <a:off x="-80046" y="70598"/>
            <a:ext cx="1410694" cy="1297543"/>
          </a:xfrm>
          <a:prstGeom prst="hear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nvSpPr>
        <p:spPr>
          <a:xfrm rot="-605353">
            <a:off x="140970" y="356266"/>
            <a:ext cx="1090869" cy="74284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Merriweather"/>
                <a:ea typeface="Merriweather"/>
                <a:cs typeface="Merriweather"/>
                <a:sym typeface="Merriweather"/>
              </a:rPr>
              <a:t>Complete the chart!</a:t>
            </a:r>
            <a:endParaRPr sz="1500">
              <a:latin typeface="Merriweather"/>
              <a:ea typeface="Merriweather"/>
              <a:cs typeface="Merriweather"/>
              <a:sym typeface="Merriweather"/>
            </a:endParaRPr>
          </a:p>
        </p:txBody>
      </p:sp>
      <p:pic>
        <p:nvPicPr>
          <p:cNvPr id="112" name="Google Shape;112;p19">
            <a:hlinkClick action="ppaction://hlinkshowjump?jump=previousslide"/>
          </p:cNvPr>
          <p:cNvPicPr preferRelativeResize="0"/>
          <p:nvPr/>
        </p:nvPicPr>
        <p:blipFill>
          <a:blip r:embed="rId4">
            <a:alphaModFix/>
          </a:blip>
          <a:stretch>
            <a:fillRect/>
          </a:stretch>
        </p:blipFill>
        <p:spPr>
          <a:xfrm>
            <a:off x="8438339" y="3103150"/>
            <a:ext cx="1007925" cy="722650"/>
          </a:xfrm>
          <a:prstGeom prst="rect">
            <a:avLst/>
          </a:prstGeom>
          <a:noFill/>
          <a:ln>
            <a:noFill/>
          </a:ln>
        </p:spPr>
      </p:pic>
      <p:sp>
        <p:nvSpPr>
          <p:cNvPr id="113" name="Google Shape;113;p19"/>
          <p:cNvSpPr txBox="1"/>
          <p:nvPr/>
        </p:nvSpPr>
        <p:spPr>
          <a:xfrm>
            <a:off x="8472213" y="3949300"/>
            <a:ext cx="940200" cy="9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Merriweather"/>
                <a:ea typeface="Merriweather"/>
                <a:cs typeface="Merriweather"/>
                <a:sym typeface="Merriweather"/>
              </a:rPr>
              <a:t>Click to go back to the bus driver example chart.</a:t>
            </a:r>
            <a:endParaRPr sz="11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17" name="Shape 117"/>
        <p:cNvGrpSpPr/>
        <p:nvPr/>
      </p:nvGrpSpPr>
      <p:grpSpPr>
        <a:xfrm>
          <a:off x="0" y="0"/>
          <a:ext cx="0" cy="0"/>
          <a:chOff x="0" y="0"/>
          <a:chExt cx="0" cy="0"/>
        </a:xfrm>
      </p:grpSpPr>
      <p:sp>
        <p:nvSpPr>
          <p:cNvPr id="118" name="Google Shape;118;p20"/>
          <p:cNvSpPr txBox="1"/>
          <p:nvPr/>
        </p:nvSpPr>
        <p:spPr>
          <a:xfrm>
            <a:off x="780450" y="141050"/>
            <a:ext cx="7898700" cy="4588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a:ea typeface="Merriweather"/>
                <a:cs typeface="Merriweather"/>
                <a:sym typeface="Merriweather"/>
              </a:rPr>
              <a:t>Now, combine your ideas with the sentence starters provided to write your note. Click the bus driver to see an example.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457200" lvl="0" marL="0" rtl="0" algn="l">
              <a:spcBef>
                <a:spcPts val="0"/>
              </a:spcBef>
              <a:spcAft>
                <a:spcPts val="0"/>
              </a:spcAft>
              <a:buNone/>
            </a:pPr>
            <a:r>
              <a:rPr lang="en" sz="1600">
                <a:solidFill>
                  <a:srgbClr val="990000"/>
                </a:solidFill>
                <a:latin typeface="Merriweather"/>
                <a:ea typeface="Merriweather"/>
                <a:cs typeface="Merriweather"/>
                <a:sym typeface="Merriweather"/>
              </a:rPr>
              <a:t>Type here</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a:p>
            <a:pPr indent="0" lvl="0" marL="0" rtl="0" algn="l">
              <a:spcBef>
                <a:spcPts val="0"/>
              </a:spcBef>
              <a:spcAft>
                <a:spcPts val="0"/>
              </a:spcAft>
              <a:buNone/>
            </a:pPr>
            <a:r>
              <a:t/>
            </a:r>
            <a:endParaRPr sz="1600">
              <a:solidFill>
                <a:srgbClr val="990000"/>
              </a:solidFill>
              <a:latin typeface="Merriweather"/>
              <a:ea typeface="Merriweather"/>
              <a:cs typeface="Merriweather"/>
              <a:sym typeface="Merriweather"/>
            </a:endParaRPr>
          </a:p>
        </p:txBody>
      </p:sp>
      <p:pic>
        <p:nvPicPr>
          <p:cNvPr id="119" name="Google Shape;119;p20">
            <a:hlinkClick action="ppaction://hlinkshowjump?jump=nextslide"/>
          </p:cNvPr>
          <p:cNvPicPr preferRelativeResize="0"/>
          <p:nvPr/>
        </p:nvPicPr>
        <p:blipFill>
          <a:blip r:embed="rId3">
            <a:alphaModFix/>
          </a:blip>
          <a:stretch>
            <a:fillRect/>
          </a:stretch>
        </p:blipFill>
        <p:spPr>
          <a:xfrm>
            <a:off x="8002123" y="433475"/>
            <a:ext cx="1065025" cy="763596"/>
          </a:xfrm>
          <a:prstGeom prst="rect">
            <a:avLst/>
          </a:prstGeom>
          <a:noFill/>
          <a:ln>
            <a:noFill/>
          </a:ln>
        </p:spPr>
      </p:pic>
      <p:sp>
        <p:nvSpPr>
          <p:cNvPr id="120" name="Google Shape;120;p20"/>
          <p:cNvSpPr txBox="1"/>
          <p:nvPr/>
        </p:nvSpPr>
        <p:spPr>
          <a:xfrm>
            <a:off x="-1116025" y="902675"/>
            <a:ext cx="2068800" cy="38271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Caveat"/>
                <a:ea typeface="Caveat"/>
                <a:cs typeface="Caveat"/>
                <a:sym typeface="Caveat"/>
              </a:rPr>
              <a:t>Sentence Starters--</a:t>
            </a:r>
            <a:endParaRPr b="1" sz="1500">
              <a:latin typeface="Caveat"/>
              <a:ea typeface="Caveat"/>
              <a:cs typeface="Caveat"/>
              <a:sym typeface="Caveat"/>
            </a:endParaRPr>
          </a:p>
          <a:p>
            <a:pPr indent="0" lvl="0" marL="0" rtl="0" algn="l">
              <a:spcBef>
                <a:spcPts val="0"/>
              </a:spcBef>
              <a:spcAft>
                <a:spcPts val="0"/>
              </a:spcAft>
              <a:buNone/>
            </a:pPr>
            <a:r>
              <a:t/>
            </a:r>
            <a:endParaRPr b="1" sz="1500">
              <a:latin typeface="Caveat"/>
              <a:ea typeface="Caveat"/>
              <a:cs typeface="Caveat"/>
              <a:sym typeface="Caveat"/>
            </a:endParaRPr>
          </a:p>
          <a:p>
            <a:pPr indent="0" lvl="0" marL="0" rtl="0" algn="l">
              <a:spcBef>
                <a:spcPts val="0"/>
              </a:spcBef>
              <a:spcAft>
                <a:spcPts val="0"/>
              </a:spcAft>
              <a:buNone/>
            </a:pPr>
            <a:r>
              <a:rPr b="1" lang="en" sz="1500">
                <a:latin typeface="Caveat"/>
                <a:ea typeface="Caveat"/>
                <a:cs typeface="Caveat"/>
                <a:sym typeface="Caveat"/>
              </a:rPr>
              <a:t>I am lucky to have a…</a:t>
            </a:r>
            <a:endParaRPr b="1" sz="1500">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sz="1500">
              <a:latin typeface="Caveat"/>
              <a:ea typeface="Caveat"/>
              <a:cs typeface="Caveat"/>
              <a:sym typeface="Caveat"/>
            </a:endParaRPr>
          </a:p>
          <a:p>
            <a:pPr indent="0" lvl="0" marL="0" rtl="0" algn="l">
              <a:spcBef>
                <a:spcPts val="0"/>
              </a:spcBef>
              <a:spcAft>
                <a:spcPts val="0"/>
              </a:spcAft>
              <a:buNone/>
            </a:pPr>
            <a:r>
              <a:rPr b="1" lang="en" sz="1500">
                <a:latin typeface="Caveat"/>
                <a:ea typeface="Caveat"/>
                <a:cs typeface="Caveat"/>
                <a:sym typeface="Caveat"/>
              </a:rPr>
              <a:t>I notice when…</a:t>
            </a:r>
            <a:endParaRPr b="1" sz="1500">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sz="1500">
              <a:latin typeface="Caveat"/>
              <a:ea typeface="Caveat"/>
              <a:cs typeface="Caveat"/>
              <a:sym typeface="Caveat"/>
            </a:endParaRPr>
          </a:p>
          <a:p>
            <a:pPr indent="0" lvl="0" marL="0" rtl="0" algn="l">
              <a:spcBef>
                <a:spcPts val="0"/>
              </a:spcBef>
              <a:spcAft>
                <a:spcPts val="0"/>
              </a:spcAft>
              <a:buNone/>
            </a:pPr>
            <a:r>
              <a:rPr b="1" lang="en" sz="1500">
                <a:latin typeface="Caveat"/>
                <a:ea typeface="Caveat"/>
                <a:cs typeface="Caveat"/>
                <a:sym typeface="Caveat"/>
              </a:rPr>
              <a:t>Without you, I’d never be able to…</a:t>
            </a:r>
            <a:endParaRPr b="1" sz="1500">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sz="1500">
              <a:latin typeface="Caveat"/>
              <a:ea typeface="Caveat"/>
              <a:cs typeface="Caveat"/>
              <a:sym typeface="Caveat"/>
            </a:endParaRPr>
          </a:p>
          <a:p>
            <a:pPr indent="0" lvl="0" marL="0" rtl="0" algn="l">
              <a:spcBef>
                <a:spcPts val="0"/>
              </a:spcBef>
              <a:spcAft>
                <a:spcPts val="0"/>
              </a:spcAft>
              <a:buNone/>
            </a:pPr>
            <a:r>
              <a:rPr b="1" lang="en" sz="1500">
                <a:latin typeface="Caveat"/>
                <a:ea typeface="Caveat"/>
                <a:cs typeface="Caveat"/>
                <a:sym typeface="Caveat"/>
              </a:rPr>
              <a:t>I appreciate your…</a:t>
            </a:r>
            <a:endParaRPr b="1" sz="1500">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sz="1500">
              <a:latin typeface="Caveat"/>
              <a:ea typeface="Caveat"/>
              <a:cs typeface="Caveat"/>
              <a:sym typeface="Caveat"/>
            </a:endParaRPr>
          </a:p>
          <a:p>
            <a:pPr indent="0" lvl="0" marL="0" rtl="0" algn="l">
              <a:spcBef>
                <a:spcPts val="0"/>
              </a:spcBef>
              <a:spcAft>
                <a:spcPts val="0"/>
              </a:spcAft>
              <a:buNone/>
            </a:pPr>
            <a:r>
              <a:rPr b="1" lang="en" sz="1500">
                <a:latin typeface="Caveat"/>
                <a:ea typeface="Caveat"/>
                <a:cs typeface="Caveat"/>
                <a:sym typeface="Caveat"/>
              </a:rPr>
              <a:t>Having a (bus driver, nurse, etc.) like you…</a:t>
            </a:r>
            <a:endParaRPr b="1" sz="1500">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sz="1500">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sz="1500">
                <a:latin typeface="Caveat"/>
                <a:ea typeface="Caveat"/>
                <a:cs typeface="Caveat"/>
                <a:sym typeface="Caveat"/>
              </a:rPr>
              <a:t>Thank you for being someone who...</a:t>
            </a:r>
            <a:endParaRPr b="1" sz="1500">
              <a:latin typeface="Caveat"/>
              <a:ea typeface="Caveat"/>
              <a:cs typeface="Caveat"/>
              <a:sym typeface="Caveat"/>
            </a:endParaRPr>
          </a:p>
          <a:p>
            <a:pPr indent="0" lvl="0" marL="0" rtl="0" algn="l">
              <a:spcBef>
                <a:spcPts val="0"/>
              </a:spcBef>
              <a:spcAft>
                <a:spcPts val="0"/>
              </a:spcAft>
              <a:buNone/>
            </a:pPr>
            <a:r>
              <a:t/>
            </a:r>
            <a:endParaRPr b="1" sz="1500">
              <a:latin typeface="Caveat"/>
              <a:ea typeface="Caveat"/>
              <a:cs typeface="Caveat"/>
              <a:sym typeface="Caveat"/>
            </a:endParaRPr>
          </a:p>
        </p:txBody>
      </p:sp>
      <p:sp>
        <p:nvSpPr>
          <p:cNvPr id="121" name="Google Shape;121;p20"/>
          <p:cNvSpPr txBox="1"/>
          <p:nvPr/>
        </p:nvSpPr>
        <p:spPr>
          <a:xfrm>
            <a:off x="8220250" y="1570325"/>
            <a:ext cx="1730100" cy="34980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veat"/>
                <a:ea typeface="Caveat"/>
                <a:cs typeface="Caveat"/>
                <a:sym typeface="Caveat"/>
              </a:rPr>
              <a:t>Try one of these for a closing sentence--</a:t>
            </a:r>
            <a:endParaRPr b="1">
              <a:latin typeface="Caveat"/>
              <a:ea typeface="Caveat"/>
              <a:cs typeface="Caveat"/>
              <a:sym typeface="Caveat"/>
            </a:endParaRPr>
          </a:p>
          <a:p>
            <a:pPr indent="0" lvl="0" marL="0" rtl="0" algn="l">
              <a:spcBef>
                <a:spcPts val="0"/>
              </a:spcBef>
              <a:spcAft>
                <a:spcPts val="0"/>
              </a:spcAft>
              <a:buNone/>
            </a:pPr>
            <a:r>
              <a:t/>
            </a:r>
            <a:endParaRPr b="1">
              <a:latin typeface="Caveat"/>
              <a:ea typeface="Caveat"/>
              <a:cs typeface="Caveat"/>
              <a:sym typeface="Caveat"/>
            </a:endParaRPr>
          </a:p>
          <a:p>
            <a:pPr indent="0" lvl="0" marL="0" rtl="0" algn="l">
              <a:spcBef>
                <a:spcPts val="0"/>
              </a:spcBef>
              <a:spcAft>
                <a:spcPts val="0"/>
              </a:spcAft>
              <a:buNone/>
            </a:pPr>
            <a:r>
              <a:rPr b="1" lang="en">
                <a:latin typeface="Caveat"/>
                <a:ea typeface="Caveat"/>
                <a:cs typeface="Caveat"/>
                <a:sym typeface="Caveat"/>
              </a:rPr>
              <a:t>I hope on this special day…</a:t>
            </a:r>
            <a:endParaRPr b="1">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a:latin typeface="Caveat"/>
              <a:ea typeface="Caveat"/>
              <a:cs typeface="Caveat"/>
              <a:sym typeface="Caveat"/>
            </a:endParaRPr>
          </a:p>
          <a:p>
            <a:pPr indent="0" lvl="0" marL="0" rtl="0" algn="l">
              <a:spcBef>
                <a:spcPts val="0"/>
              </a:spcBef>
              <a:spcAft>
                <a:spcPts val="0"/>
              </a:spcAft>
              <a:buNone/>
            </a:pPr>
            <a:r>
              <a:rPr b="1" lang="en">
                <a:latin typeface="Caveat"/>
                <a:ea typeface="Caveat"/>
                <a:cs typeface="Caveat"/>
                <a:sym typeface="Caveat"/>
              </a:rPr>
              <a:t>I want you to know how much I appreciate…</a:t>
            </a:r>
            <a:endParaRPr b="1">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a:latin typeface="Caveat"/>
              <a:ea typeface="Caveat"/>
              <a:cs typeface="Caveat"/>
              <a:sym typeface="Caveat"/>
            </a:endParaRPr>
          </a:p>
          <a:p>
            <a:pPr indent="0" lvl="0" marL="0" rtl="0" algn="l">
              <a:spcBef>
                <a:spcPts val="0"/>
              </a:spcBef>
              <a:spcAft>
                <a:spcPts val="0"/>
              </a:spcAft>
              <a:buNone/>
            </a:pPr>
            <a:r>
              <a:rPr b="1" lang="en">
                <a:latin typeface="Caveat"/>
                <a:ea typeface="Caveat"/>
                <a:cs typeface="Caveat"/>
                <a:sym typeface="Caveat"/>
              </a:rPr>
              <a:t>I will always be thankful for…</a:t>
            </a:r>
            <a:endParaRPr b="1">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a:latin typeface="Caveat"/>
              <a:ea typeface="Caveat"/>
              <a:cs typeface="Caveat"/>
              <a:sym typeface="Caveat"/>
            </a:endParaRPr>
          </a:p>
          <a:p>
            <a:pPr indent="0" lvl="0" marL="0" rtl="0" algn="l">
              <a:spcBef>
                <a:spcPts val="0"/>
              </a:spcBef>
              <a:spcAft>
                <a:spcPts val="0"/>
              </a:spcAft>
              <a:buNone/>
            </a:pPr>
            <a:r>
              <a:rPr b="1" lang="en">
                <a:latin typeface="Caveat"/>
                <a:ea typeface="Caveat"/>
                <a:cs typeface="Caveat"/>
                <a:sym typeface="Caveat"/>
              </a:rPr>
              <a:t>Our school is a better place with you!</a:t>
            </a:r>
            <a:endParaRPr b="1">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b="1">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
                <a:latin typeface="Caveat"/>
                <a:ea typeface="Caveat"/>
                <a:cs typeface="Caveat"/>
                <a:sym typeface="Caveat"/>
              </a:rPr>
              <a:t>Thank you for always...</a:t>
            </a:r>
            <a:endParaRPr b="1">
              <a:latin typeface="Caveat"/>
              <a:ea typeface="Caveat"/>
              <a:cs typeface="Caveat"/>
              <a:sym typeface="Caveat"/>
            </a:endParaRPr>
          </a:p>
          <a:p>
            <a:pPr indent="0" lvl="0" marL="0" rtl="0" algn="l">
              <a:spcBef>
                <a:spcPts val="0"/>
              </a:spcBef>
              <a:spcAft>
                <a:spcPts val="0"/>
              </a:spcAft>
              <a:buNone/>
            </a:pPr>
            <a:r>
              <a:t/>
            </a:r>
            <a:endParaRPr b="1">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1">
            <a:hlinkClick action="ppaction://hlinkshowjump?jump=previousslide"/>
          </p:cNvPr>
          <p:cNvSpPr/>
          <p:nvPr/>
        </p:nvSpPr>
        <p:spPr>
          <a:xfrm rot="-143613">
            <a:off x="8618553" y="3368717"/>
            <a:ext cx="847640" cy="873467"/>
          </a:xfrm>
          <a:prstGeom prst="heart">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1"/>
          <p:cNvSpPr txBox="1"/>
          <p:nvPr/>
        </p:nvSpPr>
        <p:spPr>
          <a:xfrm>
            <a:off x="8417250" y="4259625"/>
            <a:ext cx="1250700" cy="9402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erriweather"/>
                <a:ea typeface="Merriweather"/>
                <a:cs typeface="Merriweather"/>
                <a:sym typeface="Merriweather"/>
              </a:rPr>
              <a:t>Click the heart to return to your note.</a:t>
            </a:r>
            <a:endParaRPr sz="1200">
              <a:latin typeface="Merriweather"/>
              <a:ea typeface="Merriweather"/>
              <a:cs typeface="Merriweather"/>
              <a:sym typeface="Merriweather"/>
            </a:endParaRPr>
          </a:p>
        </p:txBody>
      </p:sp>
      <p:sp>
        <p:nvSpPr>
          <p:cNvPr id="128" name="Google Shape;128;p21"/>
          <p:cNvSpPr txBox="1"/>
          <p:nvPr/>
        </p:nvSpPr>
        <p:spPr>
          <a:xfrm>
            <a:off x="2416575" y="-76200"/>
            <a:ext cx="6337800" cy="30000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700">
                <a:latin typeface="Caveat"/>
                <a:ea typeface="Caveat"/>
                <a:cs typeface="Caveat"/>
                <a:sym typeface="Caveat"/>
              </a:rPr>
              <a:t>You always have a smiling face and a kind greeting for me each day. Not only do you make sure I get to school on time, but you also make sure that I am safe when I travel with you. I am lucky to have you as my bus driver because you always make sure that all of your riders are kind to one another. This shows how much you care about each one of us. I hope that on this special day you know how much I appreciate you.</a:t>
            </a:r>
            <a:endParaRPr sz="2700">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