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Snowburst One" panose="02000000000000000000" pitchFamily="2" charset="77"/>
      <p:regular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07"/>
  </p:normalViewPr>
  <p:slideViewPr>
    <p:cSldViewPr snapToGrid="0">
      <p:cViewPr varScale="1">
        <p:scale>
          <a:sx n="141" d="100"/>
          <a:sy n="141" d="100"/>
        </p:scale>
        <p:origin x="80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b06a28f004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b06a28f00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b06a28f004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b06a28f004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b06a28f00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b06a28f00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b06a28f004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b06a28f00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b06a28f004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b06a28f004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b06a28f00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b06a28f00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b06a28f004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b06a28f00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hyperlink" Target="http://www.youtube.com/watch?v=kCGkYow9ca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4227375" y="582900"/>
            <a:ext cx="3846600" cy="336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latin typeface="Snowburst One"/>
                <a:ea typeface="Snowburst One"/>
                <a:cs typeface="Snowburst One"/>
                <a:sym typeface="Snowburst One"/>
              </a:rPr>
              <a:t>Teachers-</a:t>
            </a:r>
            <a:endParaRPr sz="1900" b="1">
              <a:latin typeface="Snowburst One"/>
              <a:ea typeface="Snowburst One"/>
              <a:cs typeface="Snowburst One"/>
              <a:sym typeface="Snowburst One"/>
            </a:endParaRPr>
          </a:p>
          <a:p>
            <a:pPr marL="0" lvl="0" indent="0" algn="l" rtl="0">
              <a:spcBef>
                <a:spcPts val="0"/>
              </a:spcBef>
              <a:spcAft>
                <a:spcPts val="0"/>
              </a:spcAft>
              <a:buNone/>
            </a:pPr>
            <a:r>
              <a:rPr lang="en" sz="1900" b="1">
                <a:latin typeface="Snowburst One"/>
                <a:ea typeface="Snowburst One"/>
                <a:cs typeface="Snowburst One"/>
                <a:sym typeface="Snowburst One"/>
              </a:rPr>
              <a:t>In this lesson, students will generate a diamante poem using a springtime theme. They will incorporate parts of speech and word referents as the building blocks of this type of poetry!</a:t>
            </a:r>
            <a:endParaRPr sz="1900" b="1">
              <a:latin typeface="Snowburst One"/>
              <a:ea typeface="Snowburst One"/>
              <a:cs typeface="Snowburst One"/>
              <a:sym typeface="Snowburst One"/>
            </a:endParaRPr>
          </a:p>
        </p:txBody>
      </p:sp>
      <p:pic>
        <p:nvPicPr>
          <p:cNvPr id="55" name="Google Shape;55;p13" descr="Bitmoji Image"/>
          <p:cNvPicPr preferRelativeResize="0"/>
          <p:nvPr/>
        </p:nvPicPr>
        <p:blipFill>
          <a:blip r:embed="rId4">
            <a:alphaModFix/>
          </a:blip>
          <a:stretch>
            <a:fillRect/>
          </a:stretch>
        </p:blipFill>
        <p:spPr>
          <a:xfrm>
            <a:off x="6612375" y="1592475"/>
            <a:ext cx="3490775" cy="3490775"/>
          </a:xfrm>
          <a:prstGeom prst="rect">
            <a:avLst/>
          </a:prstGeom>
          <a:noFill/>
          <a:ln>
            <a:noFill/>
          </a:ln>
        </p:spPr>
      </p:pic>
      <p:sp>
        <p:nvSpPr>
          <p:cNvPr id="56" name="Google Shape;56;p13"/>
          <p:cNvSpPr txBox="1"/>
          <p:nvPr/>
        </p:nvSpPr>
        <p:spPr>
          <a:xfrm>
            <a:off x="2628325" y="4299300"/>
            <a:ext cx="5004300" cy="53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Snowburst One"/>
                <a:ea typeface="Snowburst One"/>
                <a:cs typeface="Snowburst One"/>
                <a:sym typeface="Snowburst One"/>
              </a:rPr>
              <a:t>*Delete this slide before sending to students.</a:t>
            </a:r>
            <a:endParaRPr b="1">
              <a:latin typeface="Snowburst One"/>
              <a:ea typeface="Snowburst One"/>
              <a:cs typeface="Snowburst One"/>
              <a:sym typeface="Snowburst One"/>
            </a:endParaRPr>
          </a:p>
        </p:txBody>
      </p:sp>
      <p:sp>
        <p:nvSpPr>
          <p:cNvPr id="57" name="Google Shape;57;p13"/>
          <p:cNvSpPr txBox="1"/>
          <p:nvPr/>
        </p:nvSpPr>
        <p:spPr>
          <a:xfrm rot="374">
            <a:off x="2216774" y="4581125"/>
            <a:ext cx="5515500" cy="1100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sz="1300" b="1">
                <a:latin typeface="Snowburst One"/>
                <a:ea typeface="Snowburst One"/>
                <a:cs typeface="Snowburst One"/>
                <a:sym typeface="Snowburst One"/>
              </a:rPr>
              <a:t>**Feel Free to edit any slide by adding, deleting, or changing the bitmoji.</a:t>
            </a:r>
            <a:endParaRPr>
              <a:latin typeface="Snowburst One"/>
              <a:ea typeface="Snowburst One"/>
              <a:cs typeface="Snowburst One"/>
              <a:sym typeface="Snowburst On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2" name="Google Shape;62;p14"/>
          <p:cNvSpPr txBox="1"/>
          <p:nvPr/>
        </p:nvSpPr>
        <p:spPr>
          <a:xfrm>
            <a:off x="3881400" y="88950"/>
            <a:ext cx="3846600" cy="268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latin typeface="Snowburst One"/>
                <a:ea typeface="Snowburst One"/>
                <a:cs typeface="Snowburst One"/>
                <a:sym typeface="Snowburst One"/>
              </a:rPr>
              <a:t>Students-</a:t>
            </a:r>
            <a:endParaRPr sz="1900" b="1">
              <a:latin typeface="Snowburst One"/>
              <a:ea typeface="Snowburst One"/>
              <a:cs typeface="Snowburst One"/>
              <a:sym typeface="Snowburst One"/>
            </a:endParaRPr>
          </a:p>
          <a:p>
            <a:pPr marL="0" lvl="0" indent="0" algn="l" rtl="0">
              <a:spcBef>
                <a:spcPts val="0"/>
              </a:spcBef>
              <a:spcAft>
                <a:spcPts val="0"/>
              </a:spcAft>
              <a:buNone/>
            </a:pPr>
            <a:r>
              <a:rPr lang="en" sz="1900" b="1">
                <a:latin typeface="Snowburst One"/>
                <a:ea typeface="Snowburst One"/>
                <a:cs typeface="Snowburst One"/>
                <a:sym typeface="Snowburst One"/>
              </a:rPr>
              <a:t>In this lesson, you will generate a diamante poem using a springtime theme. You will incorporate parts of speech and word referents as the building blocks of this type of poetry!</a:t>
            </a:r>
            <a:endParaRPr sz="1900" b="1">
              <a:latin typeface="Snowburst One"/>
              <a:ea typeface="Snowburst One"/>
              <a:cs typeface="Snowburst One"/>
              <a:sym typeface="Snowburst One"/>
            </a:endParaRPr>
          </a:p>
        </p:txBody>
      </p:sp>
      <p:pic>
        <p:nvPicPr>
          <p:cNvPr id="63" name="Google Shape;63;p14" descr="Bitmoji Image"/>
          <p:cNvPicPr preferRelativeResize="0"/>
          <p:nvPr/>
        </p:nvPicPr>
        <p:blipFill>
          <a:blip r:embed="rId4">
            <a:alphaModFix/>
          </a:blip>
          <a:stretch>
            <a:fillRect/>
          </a:stretch>
        </p:blipFill>
        <p:spPr>
          <a:xfrm>
            <a:off x="6764775" y="1592475"/>
            <a:ext cx="3490775" cy="3490775"/>
          </a:xfrm>
          <a:prstGeom prst="rect">
            <a:avLst/>
          </a:prstGeom>
          <a:noFill/>
          <a:ln>
            <a:noFill/>
          </a:ln>
        </p:spPr>
      </p:pic>
      <p:sp>
        <p:nvSpPr>
          <p:cNvPr id="64" name="Google Shape;64;p14"/>
          <p:cNvSpPr txBox="1"/>
          <p:nvPr/>
        </p:nvSpPr>
        <p:spPr>
          <a:xfrm>
            <a:off x="3876300" y="2854650"/>
            <a:ext cx="4080300" cy="171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latin typeface="Snowburst One"/>
                <a:ea typeface="Snowburst One"/>
                <a:cs typeface="Snowburst One"/>
                <a:sym typeface="Snowburst One"/>
              </a:rPr>
              <a:t>Directions:</a:t>
            </a:r>
            <a:endParaRPr u="sng">
              <a:latin typeface="Snowburst One"/>
              <a:ea typeface="Snowburst One"/>
              <a:cs typeface="Snowburst One"/>
              <a:sym typeface="Snowburst One"/>
            </a:endParaRPr>
          </a:p>
          <a:p>
            <a:pPr marL="457200" lvl="0" indent="-317500" algn="l" rtl="0">
              <a:spcBef>
                <a:spcPts val="0"/>
              </a:spcBef>
              <a:spcAft>
                <a:spcPts val="0"/>
              </a:spcAft>
              <a:buSzPts val="1400"/>
              <a:buFont typeface="Snowburst One"/>
              <a:buAutoNum type="arabicPeriod"/>
            </a:pPr>
            <a:r>
              <a:rPr lang="en">
                <a:latin typeface="Snowburst One"/>
                <a:ea typeface="Snowburst One"/>
                <a:cs typeface="Snowburst One"/>
                <a:sym typeface="Snowburst One"/>
              </a:rPr>
              <a:t>Review the poetry concepts on the next slide. </a:t>
            </a:r>
            <a:endParaRPr>
              <a:latin typeface="Snowburst One"/>
              <a:ea typeface="Snowburst One"/>
              <a:cs typeface="Snowburst One"/>
              <a:sym typeface="Snowburst One"/>
            </a:endParaRPr>
          </a:p>
          <a:p>
            <a:pPr marL="457200" lvl="0" indent="-317500" algn="l" rtl="0">
              <a:spcBef>
                <a:spcPts val="0"/>
              </a:spcBef>
              <a:spcAft>
                <a:spcPts val="0"/>
              </a:spcAft>
              <a:buSzPts val="1400"/>
              <a:buFont typeface="Snowburst One"/>
              <a:buAutoNum type="arabicPeriod"/>
            </a:pPr>
            <a:r>
              <a:rPr lang="en">
                <a:latin typeface="Snowburst One"/>
                <a:ea typeface="Snowburst One"/>
                <a:cs typeface="Snowburst One"/>
                <a:sym typeface="Snowburst One"/>
              </a:rPr>
              <a:t>Read an example diamante poem.</a:t>
            </a:r>
            <a:endParaRPr>
              <a:latin typeface="Snowburst One"/>
              <a:ea typeface="Snowburst One"/>
              <a:cs typeface="Snowburst One"/>
              <a:sym typeface="Snowburst One"/>
            </a:endParaRPr>
          </a:p>
          <a:p>
            <a:pPr marL="457200" lvl="0" indent="-317500" algn="l" rtl="0">
              <a:spcBef>
                <a:spcPts val="0"/>
              </a:spcBef>
              <a:spcAft>
                <a:spcPts val="0"/>
              </a:spcAft>
              <a:buSzPts val="1400"/>
              <a:buFont typeface="Snowburst One"/>
              <a:buAutoNum type="arabicPeriod"/>
            </a:pPr>
            <a:r>
              <a:rPr lang="en">
                <a:solidFill>
                  <a:schemeClr val="dk1"/>
                </a:solidFill>
                <a:latin typeface="Snowburst One"/>
                <a:ea typeface="Snowburst One"/>
                <a:cs typeface="Snowburst One"/>
                <a:sym typeface="Snowburst One"/>
              </a:rPr>
              <a:t>Listen to the book </a:t>
            </a:r>
            <a:r>
              <a:rPr lang="en" u="sng">
                <a:solidFill>
                  <a:schemeClr val="dk1"/>
                </a:solidFill>
                <a:latin typeface="Snowburst One"/>
                <a:ea typeface="Snowburst One"/>
                <a:cs typeface="Snowburst One"/>
                <a:sym typeface="Snowburst One"/>
              </a:rPr>
              <a:t>Everything Spring</a:t>
            </a:r>
            <a:r>
              <a:rPr lang="en">
                <a:solidFill>
                  <a:schemeClr val="dk1"/>
                </a:solidFill>
                <a:latin typeface="Snowburst One"/>
                <a:ea typeface="Snowburst One"/>
                <a:cs typeface="Snowburst One"/>
                <a:sym typeface="Snowburst One"/>
              </a:rPr>
              <a:t>. </a:t>
            </a:r>
            <a:endParaRPr>
              <a:solidFill>
                <a:schemeClr val="dk1"/>
              </a:solidFill>
              <a:latin typeface="Snowburst One"/>
              <a:ea typeface="Snowburst One"/>
              <a:cs typeface="Snowburst One"/>
              <a:sym typeface="Snowburst One"/>
            </a:endParaRPr>
          </a:p>
          <a:p>
            <a:pPr marL="457200" lvl="0" indent="-317500" algn="l" rtl="0">
              <a:spcBef>
                <a:spcPts val="0"/>
              </a:spcBef>
              <a:spcAft>
                <a:spcPts val="0"/>
              </a:spcAft>
              <a:buSzPts val="1400"/>
              <a:buFont typeface="Snowburst One"/>
              <a:buAutoNum type="arabicPeriod"/>
            </a:pPr>
            <a:r>
              <a:rPr lang="en">
                <a:latin typeface="Snowburst One"/>
                <a:ea typeface="Snowburst One"/>
                <a:cs typeface="Snowburst One"/>
                <a:sym typeface="Snowburst One"/>
              </a:rPr>
              <a:t>Determine a springtime theme for your own diamante poem.</a:t>
            </a:r>
            <a:endParaRPr>
              <a:latin typeface="Snowburst One"/>
              <a:ea typeface="Snowburst One"/>
              <a:cs typeface="Snowburst One"/>
              <a:sym typeface="Snowburst One"/>
            </a:endParaRPr>
          </a:p>
          <a:p>
            <a:pPr marL="457200" lvl="0" indent="-317500" algn="l" rtl="0">
              <a:spcBef>
                <a:spcPts val="0"/>
              </a:spcBef>
              <a:spcAft>
                <a:spcPts val="0"/>
              </a:spcAft>
              <a:buSzPts val="1400"/>
              <a:buFont typeface="Snowburst One"/>
              <a:buAutoNum type="arabicPeriod"/>
            </a:pPr>
            <a:r>
              <a:rPr lang="en">
                <a:latin typeface="Snowburst One"/>
                <a:ea typeface="Snowburst One"/>
                <a:cs typeface="Snowburst One"/>
                <a:sym typeface="Snowburst One"/>
              </a:rPr>
              <a:t>Write your poem and add images of your theme.</a:t>
            </a:r>
            <a:endParaRPr>
              <a:latin typeface="Snowburst One"/>
              <a:ea typeface="Snowburst One"/>
              <a:cs typeface="Snowburst One"/>
              <a:sym typeface="Snowburst On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
        <p:cNvGrpSpPr/>
        <p:nvPr/>
      </p:nvGrpSpPr>
      <p:grpSpPr>
        <a:xfrm>
          <a:off x="0" y="0"/>
          <a:ext cx="0" cy="0"/>
          <a:chOff x="0" y="0"/>
          <a:chExt cx="0" cy="0"/>
        </a:xfrm>
      </p:grpSpPr>
      <p:sp>
        <p:nvSpPr>
          <p:cNvPr id="69" name="Google Shape;69;p15"/>
          <p:cNvSpPr txBox="1"/>
          <p:nvPr/>
        </p:nvSpPr>
        <p:spPr>
          <a:xfrm>
            <a:off x="974750" y="130425"/>
            <a:ext cx="7092900" cy="539700"/>
          </a:xfrm>
          <a:prstGeom prst="rect">
            <a:avLst/>
          </a:prstGeom>
          <a:solidFill>
            <a:srgbClr val="FF00FF"/>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100"/>
              </a:spcAft>
              <a:buClr>
                <a:schemeClr val="dk1"/>
              </a:buClr>
              <a:buSzPts val="1100"/>
              <a:buFont typeface="Arial"/>
              <a:buNone/>
            </a:pPr>
            <a:r>
              <a:rPr lang="en" sz="1800" b="1">
                <a:solidFill>
                  <a:srgbClr val="1F1933"/>
                </a:solidFill>
                <a:latin typeface="Snowburst One"/>
                <a:ea typeface="Snowburst One"/>
                <a:cs typeface="Snowburst One"/>
                <a:sym typeface="Snowburst One"/>
              </a:rPr>
              <a:t>How poems are different than other forms of writing?</a:t>
            </a:r>
            <a:endParaRPr sz="1800" b="1">
              <a:latin typeface="Snowburst One"/>
              <a:ea typeface="Snowburst One"/>
              <a:cs typeface="Snowburst One"/>
              <a:sym typeface="Snowburst One"/>
            </a:endParaRPr>
          </a:p>
        </p:txBody>
      </p:sp>
      <p:sp>
        <p:nvSpPr>
          <p:cNvPr id="70" name="Google Shape;70;p15"/>
          <p:cNvSpPr txBox="1"/>
          <p:nvPr/>
        </p:nvSpPr>
        <p:spPr>
          <a:xfrm>
            <a:off x="860100" y="1886425"/>
            <a:ext cx="6553500" cy="2976300"/>
          </a:xfrm>
          <a:prstGeom prst="rect">
            <a:avLst/>
          </a:prstGeom>
          <a:solidFill>
            <a:srgbClr val="FFFFFF"/>
          </a:solidFill>
          <a:ln w="38100" cap="flat" cmpd="sng">
            <a:solidFill>
              <a:srgbClr val="FF00F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300">
                <a:latin typeface="Snowburst One"/>
                <a:ea typeface="Snowburst One"/>
                <a:cs typeface="Snowburst One"/>
                <a:sym typeface="Snowburst One"/>
              </a:rPr>
              <a:t>“</a:t>
            </a:r>
            <a:r>
              <a:rPr lang="en" sz="1300" b="1">
                <a:latin typeface="Snowburst One"/>
                <a:ea typeface="Snowburst One"/>
                <a:cs typeface="Snowburst One"/>
                <a:sym typeface="Snowburst One"/>
              </a:rPr>
              <a:t>Diamante</a:t>
            </a:r>
            <a:r>
              <a:rPr lang="en" sz="1300">
                <a:latin typeface="Snowburst One"/>
                <a:ea typeface="Snowburst One"/>
                <a:cs typeface="Snowburst One"/>
                <a:sym typeface="Snowburst One"/>
              </a:rPr>
              <a:t>” refers to the diamond shape that the text of this kind of poem takes. The diamante poem consists of seven lines:</a:t>
            </a:r>
            <a:endParaRPr sz="1300">
              <a:latin typeface="Snowburst One"/>
              <a:ea typeface="Snowburst One"/>
              <a:cs typeface="Snowburst One"/>
              <a:sym typeface="Snowburst One"/>
            </a:endParaRPr>
          </a:p>
          <a:p>
            <a:pPr marL="457200" marR="0" lvl="0" indent="0" algn="l" rtl="0">
              <a:lnSpc>
                <a:spcPct val="100000"/>
              </a:lnSpc>
              <a:spcBef>
                <a:spcPts val="1100"/>
              </a:spcBef>
              <a:spcAft>
                <a:spcPts val="0"/>
              </a:spcAft>
              <a:buNone/>
            </a:pPr>
            <a:r>
              <a:rPr lang="en" sz="1300">
                <a:latin typeface="Snowburst One"/>
                <a:ea typeface="Snowburst One"/>
                <a:cs typeface="Snowburst One"/>
                <a:sym typeface="Snowburst One"/>
              </a:rPr>
              <a:t>Line 1: a single </a:t>
            </a:r>
            <a:r>
              <a:rPr lang="en" sz="1300" u="sng">
                <a:latin typeface="Snowburst One"/>
                <a:ea typeface="Snowburst One"/>
                <a:cs typeface="Snowburst One"/>
                <a:sym typeface="Snowburst One"/>
              </a:rPr>
              <a:t>noun</a:t>
            </a:r>
            <a:endParaRPr sz="1300" u="sng">
              <a:latin typeface="Snowburst One"/>
              <a:ea typeface="Snowburst One"/>
              <a:cs typeface="Snowburst One"/>
              <a:sym typeface="Snowburst One"/>
            </a:endParaRPr>
          </a:p>
          <a:p>
            <a:pPr marL="457200" marR="0" lvl="0" indent="0" algn="l" rtl="0">
              <a:lnSpc>
                <a:spcPct val="100000"/>
              </a:lnSpc>
              <a:spcBef>
                <a:spcPts val="1100"/>
              </a:spcBef>
              <a:spcAft>
                <a:spcPts val="0"/>
              </a:spcAft>
              <a:buNone/>
            </a:pPr>
            <a:r>
              <a:rPr lang="en" sz="1300">
                <a:latin typeface="Snowburst One"/>
                <a:ea typeface="Snowburst One"/>
                <a:cs typeface="Snowburst One"/>
                <a:sym typeface="Snowburst One"/>
              </a:rPr>
              <a:t>Line 2: two </a:t>
            </a:r>
            <a:r>
              <a:rPr lang="en" sz="1300" u="sng">
                <a:latin typeface="Snowburst One"/>
                <a:ea typeface="Snowburst One"/>
                <a:cs typeface="Snowburst One"/>
                <a:sym typeface="Snowburst One"/>
              </a:rPr>
              <a:t>adjectives</a:t>
            </a:r>
            <a:endParaRPr sz="1300" u="sng">
              <a:latin typeface="Snowburst One"/>
              <a:ea typeface="Snowburst One"/>
              <a:cs typeface="Snowburst One"/>
              <a:sym typeface="Snowburst One"/>
            </a:endParaRPr>
          </a:p>
          <a:p>
            <a:pPr marL="457200" marR="0" lvl="0" indent="0" algn="l" rtl="0">
              <a:lnSpc>
                <a:spcPct val="100000"/>
              </a:lnSpc>
              <a:spcBef>
                <a:spcPts val="1100"/>
              </a:spcBef>
              <a:spcAft>
                <a:spcPts val="0"/>
              </a:spcAft>
              <a:buNone/>
            </a:pPr>
            <a:r>
              <a:rPr lang="en" sz="1300">
                <a:latin typeface="Snowburst One"/>
                <a:ea typeface="Snowburst One"/>
                <a:cs typeface="Snowburst One"/>
                <a:sym typeface="Snowburst One"/>
              </a:rPr>
              <a:t>Line 3: three </a:t>
            </a:r>
            <a:r>
              <a:rPr lang="en" sz="1300" u="sng">
                <a:latin typeface="Snowburst One"/>
                <a:ea typeface="Snowburst One"/>
                <a:cs typeface="Snowburst One"/>
                <a:sym typeface="Snowburst One"/>
              </a:rPr>
              <a:t>verbs</a:t>
            </a:r>
            <a:endParaRPr sz="1300" u="sng">
              <a:latin typeface="Snowburst One"/>
              <a:ea typeface="Snowburst One"/>
              <a:cs typeface="Snowburst One"/>
              <a:sym typeface="Snowburst One"/>
            </a:endParaRPr>
          </a:p>
          <a:p>
            <a:pPr marL="457200" marR="0" lvl="0" indent="0" algn="l" rtl="0">
              <a:lnSpc>
                <a:spcPct val="100000"/>
              </a:lnSpc>
              <a:spcBef>
                <a:spcPts val="1100"/>
              </a:spcBef>
              <a:spcAft>
                <a:spcPts val="0"/>
              </a:spcAft>
              <a:buNone/>
            </a:pPr>
            <a:r>
              <a:rPr lang="en" sz="1300">
                <a:latin typeface="Snowburst One"/>
                <a:ea typeface="Snowburst One"/>
                <a:cs typeface="Snowburst One"/>
                <a:sym typeface="Snowburst One"/>
              </a:rPr>
              <a:t>Line 4: four </a:t>
            </a:r>
            <a:r>
              <a:rPr lang="en" sz="1300" u="sng">
                <a:latin typeface="Snowburst One"/>
                <a:ea typeface="Snowburst One"/>
                <a:cs typeface="Snowburst One"/>
                <a:sym typeface="Snowburst One"/>
              </a:rPr>
              <a:t>nouns</a:t>
            </a:r>
            <a:endParaRPr sz="1300" u="sng">
              <a:latin typeface="Snowburst One"/>
              <a:ea typeface="Snowburst One"/>
              <a:cs typeface="Snowburst One"/>
              <a:sym typeface="Snowburst One"/>
            </a:endParaRPr>
          </a:p>
          <a:p>
            <a:pPr marL="457200" marR="0" lvl="0" indent="0" algn="l" rtl="0">
              <a:lnSpc>
                <a:spcPct val="100000"/>
              </a:lnSpc>
              <a:spcBef>
                <a:spcPts val="1100"/>
              </a:spcBef>
              <a:spcAft>
                <a:spcPts val="0"/>
              </a:spcAft>
              <a:buNone/>
            </a:pPr>
            <a:r>
              <a:rPr lang="en" sz="1300">
                <a:latin typeface="Snowburst One"/>
                <a:ea typeface="Snowburst One"/>
                <a:cs typeface="Snowburst One"/>
                <a:sym typeface="Snowburst One"/>
              </a:rPr>
              <a:t>Line 5: three </a:t>
            </a:r>
            <a:r>
              <a:rPr lang="en" sz="1300" u="sng">
                <a:latin typeface="Snowburst One"/>
                <a:ea typeface="Snowburst One"/>
                <a:cs typeface="Snowburst One"/>
                <a:sym typeface="Snowburst One"/>
              </a:rPr>
              <a:t>verbs</a:t>
            </a:r>
            <a:endParaRPr sz="1300" u="sng">
              <a:latin typeface="Snowburst One"/>
              <a:ea typeface="Snowburst One"/>
              <a:cs typeface="Snowburst One"/>
              <a:sym typeface="Snowburst One"/>
            </a:endParaRPr>
          </a:p>
          <a:p>
            <a:pPr marL="457200" marR="0" lvl="0" indent="0" algn="l" rtl="0">
              <a:lnSpc>
                <a:spcPct val="100000"/>
              </a:lnSpc>
              <a:spcBef>
                <a:spcPts val="1100"/>
              </a:spcBef>
              <a:spcAft>
                <a:spcPts val="0"/>
              </a:spcAft>
              <a:buNone/>
            </a:pPr>
            <a:r>
              <a:rPr lang="en" sz="1300">
                <a:latin typeface="Snowburst One"/>
                <a:ea typeface="Snowburst One"/>
                <a:cs typeface="Snowburst One"/>
                <a:sym typeface="Snowburst One"/>
              </a:rPr>
              <a:t>Line 6: two </a:t>
            </a:r>
            <a:r>
              <a:rPr lang="en" sz="1300" u="sng">
                <a:latin typeface="Snowburst One"/>
                <a:ea typeface="Snowburst One"/>
                <a:cs typeface="Snowburst One"/>
                <a:sym typeface="Snowburst One"/>
              </a:rPr>
              <a:t>adjectives</a:t>
            </a:r>
            <a:endParaRPr sz="1300" u="sng">
              <a:latin typeface="Snowburst One"/>
              <a:ea typeface="Snowburst One"/>
              <a:cs typeface="Snowburst One"/>
              <a:sym typeface="Snowburst One"/>
            </a:endParaRPr>
          </a:p>
          <a:p>
            <a:pPr marL="457200" marR="0" lvl="0" indent="0" algn="l" rtl="0">
              <a:lnSpc>
                <a:spcPct val="100000"/>
              </a:lnSpc>
              <a:spcBef>
                <a:spcPts val="1100"/>
              </a:spcBef>
              <a:spcAft>
                <a:spcPts val="0"/>
              </a:spcAft>
              <a:buNone/>
            </a:pPr>
            <a:r>
              <a:rPr lang="en" sz="1300">
                <a:latin typeface="Snowburst One"/>
                <a:ea typeface="Snowburst One"/>
                <a:cs typeface="Snowburst One"/>
                <a:sym typeface="Snowburst One"/>
              </a:rPr>
              <a:t>Line 7: a single </a:t>
            </a:r>
            <a:r>
              <a:rPr lang="en" sz="1300" u="sng">
                <a:latin typeface="Snowburst One"/>
                <a:ea typeface="Snowburst One"/>
                <a:cs typeface="Snowburst One"/>
                <a:sym typeface="Snowburst One"/>
              </a:rPr>
              <a:t>noun</a:t>
            </a:r>
            <a:r>
              <a:rPr lang="en" sz="1300">
                <a:latin typeface="Snowburst One"/>
                <a:ea typeface="Snowburst One"/>
                <a:cs typeface="Snowburst One"/>
                <a:sym typeface="Snowburst One"/>
              </a:rPr>
              <a:t> (a </a:t>
            </a:r>
            <a:r>
              <a:rPr lang="en" sz="1300" u="sng">
                <a:latin typeface="Snowburst One"/>
                <a:ea typeface="Snowburst One"/>
                <a:cs typeface="Snowburst One"/>
                <a:sym typeface="Snowburst One"/>
              </a:rPr>
              <a:t>word referent</a:t>
            </a:r>
            <a:r>
              <a:rPr lang="en" sz="1300">
                <a:latin typeface="Snowburst One"/>
                <a:ea typeface="Snowburst One"/>
                <a:cs typeface="Snowburst One"/>
                <a:sym typeface="Snowburst One"/>
              </a:rPr>
              <a:t> for the noun in line 1)</a:t>
            </a:r>
            <a:endParaRPr sz="1300">
              <a:latin typeface="Snowburst One"/>
              <a:ea typeface="Snowburst One"/>
              <a:cs typeface="Snowburst One"/>
              <a:sym typeface="Snowburst One"/>
            </a:endParaRPr>
          </a:p>
          <a:p>
            <a:pPr marL="0" lvl="0" indent="0" algn="l" rtl="0">
              <a:spcBef>
                <a:spcPts val="1100"/>
              </a:spcBef>
              <a:spcAft>
                <a:spcPts val="0"/>
              </a:spcAft>
              <a:buNone/>
            </a:pPr>
            <a:endParaRPr sz="1300">
              <a:latin typeface="Snowburst One"/>
              <a:ea typeface="Snowburst One"/>
              <a:cs typeface="Snowburst One"/>
              <a:sym typeface="Snowburst One"/>
            </a:endParaRPr>
          </a:p>
        </p:txBody>
      </p:sp>
      <p:sp>
        <p:nvSpPr>
          <p:cNvPr id="71" name="Google Shape;71;p15"/>
          <p:cNvSpPr txBox="1"/>
          <p:nvPr/>
        </p:nvSpPr>
        <p:spPr>
          <a:xfrm>
            <a:off x="860100" y="759300"/>
            <a:ext cx="7423800" cy="887700"/>
          </a:xfrm>
          <a:prstGeom prst="rect">
            <a:avLst/>
          </a:prstGeom>
          <a:solidFill>
            <a:srgbClr val="FFFFFF"/>
          </a:solidFill>
          <a:ln w="38100" cap="flat" cmpd="sng">
            <a:solidFill>
              <a:srgbClr val="FF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300">
                <a:latin typeface="Snowburst One"/>
                <a:ea typeface="Snowburst One"/>
                <a:cs typeface="Snowburst One"/>
                <a:sym typeface="Snowburst One"/>
              </a:rPr>
              <a:t>A poem is a form of writing designed to paint a picture of impression with words. Poets use </a:t>
            </a:r>
            <a:r>
              <a:rPr lang="en" sz="1300" b="1">
                <a:latin typeface="Snowburst One"/>
                <a:ea typeface="Snowburst One"/>
                <a:cs typeface="Snowburst One"/>
                <a:sym typeface="Snowburst One"/>
              </a:rPr>
              <a:t>rhythm</a:t>
            </a:r>
            <a:r>
              <a:rPr lang="en" sz="1300">
                <a:latin typeface="Snowburst One"/>
                <a:ea typeface="Snowburst One"/>
                <a:cs typeface="Snowburst One"/>
                <a:sym typeface="Snowburst One"/>
              </a:rPr>
              <a:t>, </a:t>
            </a:r>
            <a:r>
              <a:rPr lang="en" sz="1300" b="1">
                <a:latin typeface="Snowburst One"/>
                <a:ea typeface="Snowburst One"/>
                <a:cs typeface="Snowburst One"/>
                <a:sym typeface="Snowburst One"/>
              </a:rPr>
              <a:t>rhyme</a:t>
            </a:r>
            <a:r>
              <a:rPr lang="en" sz="1300">
                <a:latin typeface="Snowburst One"/>
                <a:ea typeface="Snowburst One"/>
                <a:cs typeface="Snowburst One"/>
                <a:sym typeface="Snowburst One"/>
              </a:rPr>
              <a:t>, </a:t>
            </a:r>
            <a:r>
              <a:rPr lang="en" sz="1300" b="1">
                <a:latin typeface="Snowburst One"/>
                <a:ea typeface="Snowburst One"/>
                <a:cs typeface="Snowburst One"/>
                <a:sym typeface="Snowburst One"/>
              </a:rPr>
              <a:t>figurative language</a:t>
            </a:r>
            <a:r>
              <a:rPr lang="en" sz="1300">
                <a:latin typeface="Snowburst One"/>
                <a:ea typeface="Snowburst One"/>
                <a:cs typeface="Snowburst One"/>
                <a:sym typeface="Snowburst One"/>
              </a:rPr>
              <a:t>, and </a:t>
            </a:r>
            <a:r>
              <a:rPr lang="en" sz="1300" b="1">
                <a:latin typeface="Snowburst One"/>
                <a:ea typeface="Snowburst One"/>
                <a:cs typeface="Snowburst One"/>
                <a:sym typeface="Snowburst One"/>
              </a:rPr>
              <a:t>word patterns</a:t>
            </a:r>
            <a:r>
              <a:rPr lang="en" sz="1300">
                <a:latin typeface="Snowburst One"/>
                <a:ea typeface="Snowburst One"/>
                <a:cs typeface="Snowburst One"/>
                <a:sym typeface="Snowburst One"/>
              </a:rPr>
              <a:t> to draw the reader or listener in. Not all poems use rhyming words. A diamante poem is one example. </a:t>
            </a:r>
            <a:endParaRPr sz="1300">
              <a:latin typeface="Snowburst One"/>
              <a:ea typeface="Snowburst One"/>
              <a:cs typeface="Snowburst One"/>
              <a:sym typeface="Snowburst One"/>
            </a:endParaRPr>
          </a:p>
        </p:txBody>
      </p:sp>
      <p:sp>
        <p:nvSpPr>
          <p:cNvPr id="72" name="Google Shape;72;p15"/>
          <p:cNvSpPr/>
          <p:nvPr/>
        </p:nvSpPr>
        <p:spPr>
          <a:xfrm>
            <a:off x="5004250" y="2593500"/>
            <a:ext cx="1183500" cy="1845000"/>
          </a:xfrm>
          <a:prstGeom prst="diamond">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 name="Google Shape;73;p15">
            <a:hlinkClick r:id="" action="ppaction://hlinkshowjump?jump=nextslide"/>
          </p:cNvPr>
          <p:cNvPicPr preferRelativeResize="0"/>
          <p:nvPr/>
        </p:nvPicPr>
        <p:blipFill>
          <a:blip r:embed="rId4">
            <a:alphaModFix/>
          </a:blip>
          <a:stretch>
            <a:fillRect/>
          </a:stretch>
        </p:blipFill>
        <p:spPr>
          <a:xfrm>
            <a:off x="7813929" y="3778427"/>
            <a:ext cx="978353" cy="1009547"/>
          </a:xfrm>
          <a:prstGeom prst="rect">
            <a:avLst/>
          </a:prstGeom>
          <a:noFill/>
          <a:ln w="76200" cap="flat" cmpd="sng">
            <a:solidFill>
              <a:srgbClr val="FFFFFF"/>
            </a:solidFill>
            <a:prstDash val="solid"/>
            <a:round/>
            <a:headEnd type="none" w="sm" len="sm"/>
            <a:tailEnd type="none" w="sm" len="sm"/>
          </a:ln>
        </p:spPr>
      </p:pic>
      <p:sp>
        <p:nvSpPr>
          <p:cNvPr id="74" name="Google Shape;74;p15"/>
          <p:cNvSpPr txBox="1"/>
          <p:nvPr/>
        </p:nvSpPr>
        <p:spPr>
          <a:xfrm>
            <a:off x="7622700" y="2883800"/>
            <a:ext cx="1290900" cy="726900"/>
          </a:xfrm>
          <a:prstGeom prst="rect">
            <a:avLst/>
          </a:prstGeom>
          <a:solidFill>
            <a:srgbClr val="FF00FF"/>
          </a:solidFill>
          <a:ln w="76200"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Snowburst One"/>
                <a:ea typeface="Snowburst One"/>
                <a:cs typeface="Snowburst One"/>
                <a:sym typeface="Snowburst One"/>
              </a:rPr>
              <a:t>Click the flower below to see an example diamante poem.</a:t>
            </a:r>
            <a:endParaRPr sz="900" b="1">
              <a:latin typeface="Snowburst One"/>
              <a:ea typeface="Snowburst One"/>
              <a:cs typeface="Snowburst One"/>
              <a:sym typeface="Snowburst On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p16"/>
          <p:cNvSpPr txBox="1"/>
          <p:nvPr/>
        </p:nvSpPr>
        <p:spPr>
          <a:xfrm>
            <a:off x="2931000" y="808000"/>
            <a:ext cx="3890100" cy="2976300"/>
          </a:xfrm>
          <a:prstGeom prst="rect">
            <a:avLst/>
          </a:prstGeom>
          <a:solidFill>
            <a:srgbClr val="FFFFFF"/>
          </a:solidFill>
          <a:ln w="38100" cap="flat" cmpd="sng">
            <a:solidFill>
              <a:srgbClr val="FFFF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800" b="1">
                <a:latin typeface="Snowburst One"/>
                <a:ea typeface="Snowburst One"/>
                <a:cs typeface="Snowburst One"/>
                <a:sym typeface="Snowburst One"/>
              </a:rPr>
              <a:t>Bird</a:t>
            </a:r>
            <a:endParaRPr sz="1800" b="1">
              <a:latin typeface="Snowburst One"/>
              <a:ea typeface="Snowburst One"/>
              <a:cs typeface="Snowburst One"/>
              <a:sym typeface="Snowburst One"/>
            </a:endParaRPr>
          </a:p>
          <a:p>
            <a:pPr marL="0" lvl="0" indent="0" algn="ctr" rtl="0">
              <a:lnSpc>
                <a:spcPct val="150000"/>
              </a:lnSpc>
              <a:spcBef>
                <a:spcPts val="0"/>
              </a:spcBef>
              <a:spcAft>
                <a:spcPts val="0"/>
              </a:spcAft>
              <a:buNone/>
            </a:pPr>
            <a:r>
              <a:rPr lang="en" sz="1800" b="1">
                <a:latin typeface="Snowburst One"/>
                <a:ea typeface="Snowburst One"/>
                <a:cs typeface="Snowburst One"/>
                <a:sym typeface="Snowburst One"/>
              </a:rPr>
              <a:t>Noisy, Hungry</a:t>
            </a:r>
            <a:endParaRPr sz="1800" b="1">
              <a:latin typeface="Snowburst One"/>
              <a:ea typeface="Snowburst One"/>
              <a:cs typeface="Snowburst One"/>
              <a:sym typeface="Snowburst One"/>
            </a:endParaRPr>
          </a:p>
          <a:p>
            <a:pPr marL="0" lvl="0" indent="0" algn="ctr" rtl="0">
              <a:lnSpc>
                <a:spcPct val="150000"/>
              </a:lnSpc>
              <a:spcBef>
                <a:spcPts val="0"/>
              </a:spcBef>
              <a:spcAft>
                <a:spcPts val="0"/>
              </a:spcAft>
              <a:buNone/>
            </a:pPr>
            <a:r>
              <a:rPr lang="en" sz="1800" b="1">
                <a:latin typeface="Snowburst One"/>
                <a:ea typeface="Snowburst One"/>
                <a:cs typeface="Snowburst One"/>
                <a:sym typeface="Snowburst One"/>
              </a:rPr>
              <a:t>Singing, Flying, Nesting</a:t>
            </a:r>
            <a:endParaRPr sz="1800" b="1">
              <a:latin typeface="Snowburst One"/>
              <a:ea typeface="Snowburst One"/>
              <a:cs typeface="Snowburst One"/>
              <a:sym typeface="Snowburst One"/>
            </a:endParaRPr>
          </a:p>
          <a:p>
            <a:pPr marL="0" lvl="0" indent="0" algn="ctr" rtl="0">
              <a:lnSpc>
                <a:spcPct val="150000"/>
              </a:lnSpc>
              <a:spcBef>
                <a:spcPts val="0"/>
              </a:spcBef>
              <a:spcAft>
                <a:spcPts val="0"/>
              </a:spcAft>
              <a:buNone/>
            </a:pPr>
            <a:r>
              <a:rPr lang="en" sz="1800" b="1">
                <a:latin typeface="Snowburst One"/>
                <a:ea typeface="Snowburst One"/>
                <a:cs typeface="Snowburst One"/>
                <a:sym typeface="Snowburst One"/>
              </a:rPr>
              <a:t>Feathers, Wings, Beaks, Tails</a:t>
            </a:r>
            <a:endParaRPr sz="1800" b="1">
              <a:latin typeface="Snowburst One"/>
              <a:ea typeface="Snowburst One"/>
              <a:cs typeface="Snowburst One"/>
              <a:sym typeface="Snowburst One"/>
            </a:endParaRPr>
          </a:p>
          <a:p>
            <a:pPr marL="0" lvl="0" indent="0" algn="ctr" rtl="0">
              <a:lnSpc>
                <a:spcPct val="150000"/>
              </a:lnSpc>
              <a:spcBef>
                <a:spcPts val="0"/>
              </a:spcBef>
              <a:spcAft>
                <a:spcPts val="0"/>
              </a:spcAft>
              <a:buNone/>
            </a:pPr>
            <a:r>
              <a:rPr lang="en" sz="1800" b="1">
                <a:latin typeface="Snowburst One"/>
                <a:ea typeface="Snowburst One"/>
                <a:cs typeface="Snowburst One"/>
                <a:sym typeface="Snowburst One"/>
              </a:rPr>
              <a:t>Perching, Soaring, Pecking</a:t>
            </a:r>
            <a:endParaRPr sz="1800" b="1">
              <a:latin typeface="Snowburst One"/>
              <a:ea typeface="Snowburst One"/>
              <a:cs typeface="Snowburst One"/>
              <a:sym typeface="Snowburst One"/>
            </a:endParaRPr>
          </a:p>
          <a:p>
            <a:pPr marL="0" lvl="0" indent="0" algn="ctr" rtl="0">
              <a:lnSpc>
                <a:spcPct val="150000"/>
              </a:lnSpc>
              <a:spcBef>
                <a:spcPts val="0"/>
              </a:spcBef>
              <a:spcAft>
                <a:spcPts val="0"/>
              </a:spcAft>
              <a:buNone/>
            </a:pPr>
            <a:r>
              <a:rPr lang="en" sz="1800" b="1">
                <a:latin typeface="Snowburst One"/>
                <a:ea typeface="Snowburst One"/>
                <a:cs typeface="Snowburst One"/>
                <a:sym typeface="Snowburst One"/>
              </a:rPr>
              <a:t>Cheerful, Busy</a:t>
            </a:r>
            <a:endParaRPr sz="1800" b="1">
              <a:latin typeface="Snowburst One"/>
              <a:ea typeface="Snowburst One"/>
              <a:cs typeface="Snowburst One"/>
              <a:sym typeface="Snowburst One"/>
            </a:endParaRPr>
          </a:p>
          <a:p>
            <a:pPr marL="0" lvl="0" indent="0" algn="ctr" rtl="0">
              <a:lnSpc>
                <a:spcPct val="150000"/>
              </a:lnSpc>
              <a:spcBef>
                <a:spcPts val="0"/>
              </a:spcBef>
              <a:spcAft>
                <a:spcPts val="0"/>
              </a:spcAft>
              <a:buNone/>
            </a:pPr>
            <a:r>
              <a:rPr lang="en" sz="1800" b="1">
                <a:latin typeface="Snowburst One"/>
                <a:ea typeface="Snowburst One"/>
                <a:cs typeface="Snowburst One"/>
                <a:sym typeface="Snowburst One"/>
              </a:rPr>
              <a:t>Chirpers</a:t>
            </a:r>
            <a:endParaRPr sz="1800" b="1">
              <a:latin typeface="Snowburst One"/>
              <a:ea typeface="Snowburst One"/>
              <a:cs typeface="Snowburst One"/>
              <a:sym typeface="Snowburst One"/>
            </a:endParaRPr>
          </a:p>
        </p:txBody>
      </p:sp>
      <p:pic>
        <p:nvPicPr>
          <p:cNvPr id="80" name="Google Shape;80;p16"/>
          <p:cNvPicPr preferRelativeResize="0"/>
          <p:nvPr/>
        </p:nvPicPr>
        <p:blipFill rotWithShape="1">
          <a:blip r:embed="rId4">
            <a:alphaModFix/>
          </a:blip>
          <a:srcRect l="17669" t="12080" r="15503"/>
          <a:stretch/>
        </p:blipFill>
        <p:spPr>
          <a:xfrm>
            <a:off x="187075" y="483125"/>
            <a:ext cx="2419451" cy="2121476"/>
          </a:xfrm>
          <a:prstGeom prst="rect">
            <a:avLst/>
          </a:prstGeom>
          <a:noFill/>
          <a:ln w="38100" cap="flat" cmpd="sng">
            <a:solidFill>
              <a:srgbClr val="FFFF00"/>
            </a:solidFill>
            <a:prstDash val="solid"/>
            <a:round/>
            <a:headEnd type="none" w="sm" len="sm"/>
            <a:tailEnd type="none" w="sm" len="sm"/>
          </a:ln>
        </p:spPr>
      </p:pic>
      <p:pic>
        <p:nvPicPr>
          <p:cNvPr id="81" name="Google Shape;81;p16"/>
          <p:cNvPicPr preferRelativeResize="0"/>
          <p:nvPr/>
        </p:nvPicPr>
        <p:blipFill rotWithShape="1">
          <a:blip r:embed="rId5">
            <a:alphaModFix/>
          </a:blip>
          <a:srcRect l="17259"/>
          <a:stretch/>
        </p:blipFill>
        <p:spPr>
          <a:xfrm>
            <a:off x="-250325" y="3107425"/>
            <a:ext cx="2419450" cy="1647825"/>
          </a:xfrm>
          <a:prstGeom prst="rect">
            <a:avLst/>
          </a:prstGeom>
          <a:noFill/>
          <a:ln w="38100" cap="flat" cmpd="sng">
            <a:solidFill>
              <a:srgbClr val="FFFF00"/>
            </a:solidFill>
            <a:prstDash val="solid"/>
            <a:round/>
            <a:headEnd type="none" w="sm" len="sm"/>
            <a:tailEnd type="none" w="sm" len="sm"/>
          </a:ln>
        </p:spPr>
      </p:pic>
      <p:sp>
        <p:nvSpPr>
          <p:cNvPr id="82" name="Google Shape;82;p16"/>
          <p:cNvSpPr txBox="1"/>
          <p:nvPr/>
        </p:nvSpPr>
        <p:spPr>
          <a:xfrm>
            <a:off x="7616575" y="826825"/>
            <a:ext cx="1370400" cy="356700"/>
          </a:xfrm>
          <a:prstGeom prst="rect">
            <a:avLst/>
          </a:prstGeom>
          <a:solidFill>
            <a:srgbClr val="FFFF00"/>
          </a:solidFill>
          <a:ln w="28575"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800" b="1">
                <a:latin typeface="Snowburst One"/>
                <a:ea typeface="Snowburst One"/>
                <a:cs typeface="Snowburst One"/>
                <a:sym typeface="Snowburst One"/>
              </a:rPr>
              <a:t>noun- a person, </a:t>
            </a:r>
            <a:endParaRPr sz="800" b="1">
              <a:latin typeface="Snowburst One"/>
              <a:ea typeface="Snowburst One"/>
              <a:cs typeface="Snowburst One"/>
              <a:sym typeface="Snowburst One"/>
            </a:endParaRPr>
          </a:p>
          <a:p>
            <a:pPr marL="0" lvl="0" indent="0" algn="l" rtl="0">
              <a:spcBef>
                <a:spcPts val="0"/>
              </a:spcBef>
              <a:spcAft>
                <a:spcPts val="0"/>
              </a:spcAft>
              <a:buNone/>
            </a:pPr>
            <a:r>
              <a:rPr lang="en" sz="800" b="1">
                <a:latin typeface="Snowburst One"/>
                <a:ea typeface="Snowburst One"/>
                <a:cs typeface="Snowburst One"/>
                <a:sym typeface="Snowburst One"/>
              </a:rPr>
              <a:t>   place, or thing</a:t>
            </a:r>
            <a:endParaRPr sz="800" b="1">
              <a:latin typeface="Snowburst One"/>
              <a:ea typeface="Snowburst One"/>
              <a:cs typeface="Snowburst One"/>
              <a:sym typeface="Snowburst One"/>
            </a:endParaRPr>
          </a:p>
        </p:txBody>
      </p:sp>
      <p:sp>
        <p:nvSpPr>
          <p:cNvPr id="83" name="Google Shape;83;p16"/>
          <p:cNvSpPr txBox="1"/>
          <p:nvPr/>
        </p:nvSpPr>
        <p:spPr>
          <a:xfrm>
            <a:off x="7284475" y="1257150"/>
            <a:ext cx="2034600" cy="356700"/>
          </a:xfrm>
          <a:prstGeom prst="rect">
            <a:avLst/>
          </a:prstGeom>
          <a:solidFill>
            <a:srgbClr val="FFFF00"/>
          </a:solidFill>
          <a:ln w="28575"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900" b="1">
                <a:latin typeface="Snowburst One"/>
                <a:ea typeface="Snowburst One"/>
                <a:cs typeface="Snowburst One"/>
                <a:sym typeface="Snowburst One"/>
              </a:rPr>
              <a:t>adjectives- describing words</a:t>
            </a:r>
            <a:endParaRPr sz="900" b="1">
              <a:latin typeface="Snowburst One"/>
              <a:ea typeface="Snowburst One"/>
              <a:cs typeface="Snowburst One"/>
              <a:sym typeface="Snowburst One"/>
            </a:endParaRPr>
          </a:p>
        </p:txBody>
      </p:sp>
      <p:sp>
        <p:nvSpPr>
          <p:cNvPr id="84" name="Google Shape;84;p16"/>
          <p:cNvSpPr txBox="1"/>
          <p:nvPr/>
        </p:nvSpPr>
        <p:spPr>
          <a:xfrm>
            <a:off x="7049575" y="1669075"/>
            <a:ext cx="2447700" cy="356700"/>
          </a:xfrm>
          <a:prstGeom prst="rect">
            <a:avLst/>
          </a:prstGeom>
          <a:solidFill>
            <a:srgbClr val="FFFF00"/>
          </a:solidFill>
          <a:ln w="28575"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latin typeface="Snowburst One"/>
                <a:ea typeface="Snowburst One"/>
                <a:cs typeface="Snowburst One"/>
                <a:sym typeface="Snowburst One"/>
              </a:rPr>
              <a:t>verbs- action words</a:t>
            </a:r>
            <a:endParaRPr sz="1100" b="1">
              <a:latin typeface="Snowburst One"/>
              <a:ea typeface="Snowburst One"/>
              <a:cs typeface="Snowburst One"/>
              <a:sym typeface="Snowburst One"/>
            </a:endParaRPr>
          </a:p>
        </p:txBody>
      </p:sp>
      <p:sp>
        <p:nvSpPr>
          <p:cNvPr id="85" name="Google Shape;85;p16"/>
          <p:cNvSpPr txBox="1"/>
          <p:nvPr/>
        </p:nvSpPr>
        <p:spPr>
          <a:xfrm>
            <a:off x="6833275" y="2080988"/>
            <a:ext cx="3172200" cy="356700"/>
          </a:xfrm>
          <a:prstGeom prst="rect">
            <a:avLst/>
          </a:prstGeom>
          <a:solidFill>
            <a:srgbClr val="FFFF00"/>
          </a:solidFill>
          <a:ln w="28575"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latin typeface="Snowburst One"/>
                <a:ea typeface="Snowburst One"/>
                <a:cs typeface="Snowburst One"/>
                <a:sym typeface="Snowburst One"/>
              </a:rPr>
              <a:t>Nouns associated with the topic</a:t>
            </a:r>
            <a:endParaRPr sz="1100" b="1">
              <a:latin typeface="Snowburst One"/>
              <a:ea typeface="Snowburst One"/>
              <a:cs typeface="Snowburst One"/>
              <a:sym typeface="Snowburst One"/>
            </a:endParaRPr>
          </a:p>
        </p:txBody>
      </p:sp>
      <p:sp>
        <p:nvSpPr>
          <p:cNvPr id="86" name="Google Shape;86;p16"/>
          <p:cNvSpPr txBox="1"/>
          <p:nvPr/>
        </p:nvSpPr>
        <p:spPr>
          <a:xfrm>
            <a:off x="7760125" y="3329050"/>
            <a:ext cx="1213800" cy="500400"/>
          </a:xfrm>
          <a:prstGeom prst="rect">
            <a:avLst/>
          </a:prstGeom>
          <a:solidFill>
            <a:srgbClr val="FFFF00"/>
          </a:solidFill>
          <a:ln w="28575"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800" b="1">
                <a:latin typeface="Snowburst One"/>
                <a:ea typeface="Snowburst One"/>
                <a:cs typeface="Snowburst One"/>
                <a:sym typeface="Snowburst One"/>
              </a:rPr>
              <a:t>noun- a word referent for the noun in line 1</a:t>
            </a:r>
            <a:endParaRPr sz="800" b="1">
              <a:latin typeface="Snowburst One"/>
              <a:ea typeface="Snowburst One"/>
              <a:cs typeface="Snowburst One"/>
              <a:sym typeface="Snowburst One"/>
            </a:endParaRPr>
          </a:p>
        </p:txBody>
      </p:sp>
      <p:sp>
        <p:nvSpPr>
          <p:cNvPr id="87" name="Google Shape;87;p16"/>
          <p:cNvSpPr txBox="1"/>
          <p:nvPr/>
        </p:nvSpPr>
        <p:spPr>
          <a:xfrm>
            <a:off x="7284475" y="2914063"/>
            <a:ext cx="2034600" cy="356700"/>
          </a:xfrm>
          <a:prstGeom prst="rect">
            <a:avLst/>
          </a:prstGeom>
          <a:solidFill>
            <a:srgbClr val="FFFF00"/>
          </a:solidFill>
          <a:ln w="28575"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900" b="1">
                <a:latin typeface="Snowburst One"/>
                <a:ea typeface="Snowburst One"/>
                <a:cs typeface="Snowburst One"/>
                <a:sym typeface="Snowburst One"/>
              </a:rPr>
              <a:t>adjectives- describing words</a:t>
            </a:r>
            <a:endParaRPr sz="900" b="1">
              <a:latin typeface="Snowburst One"/>
              <a:ea typeface="Snowburst One"/>
              <a:cs typeface="Snowburst One"/>
              <a:sym typeface="Snowburst One"/>
            </a:endParaRPr>
          </a:p>
        </p:txBody>
      </p:sp>
      <p:sp>
        <p:nvSpPr>
          <p:cNvPr id="88" name="Google Shape;88;p16"/>
          <p:cNvSpPr txBox="1"/>
          <p:nvPr/>
        </p:nvSpPr>
        <p:spPr>
          <a:xfrm>
            <a:off x="7077925" y="2499063"/>
            <a:ext cx="2447700" cy="356700"/>
          </a:xfrm>
          <a:prstGeom prst="rect">
            <a:avLst/>
          </a:prstGeom>
          <a:solidFill>
            <a:srgbClr val="FFFF00"/>
          </a:solidFill>
          <a:ln w="28575"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latin typeface="Snowburst One"/>
                <a:ea typeface="Snowburst One"/>
                <a:cs typeface="Snowburst One"/>
                <a:sym typeface="Snowburst One"/>
              </a:rPr>
              <a:t>verbs- action words</a:t>
            </a:r>
            <a:endParaRPr sz="1100" b="1">
              <a:latin typeface="Snowburst One"/>
              <a:ea typeface="Snowburst One"/>
              <a:cs typeface="Snowburst One"/>
              <a:sym typeface="Snowburst One"/>
            </a:endParaRPr>
          </a:p>
        </p:txBody>
      </p:sp>
      <p:pic>
        <p:nvPicPr>
          <p:cNvPr id="89" name="Google Shape;89;p16" descr="early bird"/>
          <p:cNvPicPr preferRelativeResize="0"/>
          <p:nvPr/>
        </p:nvPicPr>
        <p:blipFill>
          <a:blip r:embed="rId6">
            <a:alphaModFix/>
          </a:blip>
          <a:stretch>
            <a:fillRect/>
          </a:stretch>
        </p:blipFill>
        <p:spPr>
          <a:xfrm>
            <a:off x="8127775" y="3157200"/>
            <a:ext cx="2419450" cy="2419450"/>
          </a:xfrm>
          <a:prstGeom prst="rect">
            <a:avLst/>
          </a:prstGeom>
          <a:noFill/>
          <a:ln>
            <a:noFill/>
          </a:ln>
        </p:spPr>
      </p:pic>
      <p:sp>
        <p:nvSpPr>
          <p:cNvPr id="90" name="Google Shape;90;p16"/>
          <p:cNvSpPr txBox="1"/>
          <p:nvPr/>
        </p:nvSpPr>
        <p:spPr>
          <a:xfrm rot="-694315">
            <a:off x="-185631" y="126428"/>
            <a:ext cx="1299616" cy="604475"/>
          </a:xfrm>
          <a:prstGeom prst="rect">
            <a:avLst/>
          </a:prstGeom>
          <a:solidFill>
            <a:srgbClr val="FFFF00"/>
          </a:solidFill>
          <a:ln w="28575"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latin typeface="Snowburst One"/>
                <a:ea typeface="Snowburst One"/>
                <a:cs typeface="Snowburst One"/>
                <a:sym typeface="Snowburst One"/>
              </a:rPr>
              <a:t>Springtime Theme:</a:t>
            </a:r>
            <a:endParaRPr sz="1100" b="1">
              <a:latin typeface="Snowburst One"/>
              <a:ea typeface="Snowburst One"/>
              <a:cs typeface="Snowburst One"/>
              <a:sym typeface="Snowburst One"/>
            </a:endParaRPr>
          </a:p>
          <a:p>
            <a:pPr marL="0" lvl="0" indent="0" algn="ctr" rtl="0">
              <a:spcBef>
                <a:spcPts val="0"/>
              </a:spcBef>
              <a:spcAft>
                <a:spcPts val="0"/>
              </a:spcAft>
              <a:buNone/>
            </a:pPr>
            <a:r>
              <a:rPr lang="en" sz="1100" b="1">
                <a:latin typeface="Snowburst One"/>
                <a:ea typeface="Snowburst One"/>
                <a:cs typeface="Snowburst One"/>
                <a:sym typeface="Snowburst One"/>
              </a:rPr>
              <a:t>Birds</a:t>
            </a:r>
            <a:endParaRPr sz="1100" b="1">
              <a:latin typeface="Snowburst One"/>
              <a:ea typeface="Snowburst One"/>
              <a:cs typeface="Snowburst One"/>
              <a:sym typeface="Snowburst On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7"/>
          <p:cNvSpPr txBox="1"/>
          <p:nvPr/>
        </p:nvSpPr>
        <p:spPr>
          <a:xfrm>
            <a:off x="1854113" y="4266000"/>
            <a:ext cx="5293800" cy="877500"/>
          </a:xfrm>
          <a:prstGeom prst="rect">
            <a:avLst/>
          </a:prstGeom>
          <a:solidFill>
            <a:srgbClr val="FFFFFF"/>
          </a:solidFill>
          <a:ln w="28575" cap="flat" cmpd="sng">
            <a:solidFill>
              <a:srgbClr val="FF00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Snowburst One"/>
                <a:ea typeface="Snowburst One"/>
                <a:cs typeface="Snowburst One"/>
                <a:sym typeface="Snowburst One"/>
              </a:rPr>
              <a:t>Listen to National Geographic Kids: </a:t>
            </a:r>
            <a:r>
              <a:rPr lang="en" sz="1200" b="1" u="sng">
                <a:latin typeface="Snowburst One"/>
                <a:ea typeface="Snowburst One"/>
                <a:cs typeface="Snowburst One"/>
                <a:sym typeface="Snowburst One"/>
              </a:rPr>
              <a:t>Everything Spring</a:t>
            </a:r>
            <a:r>
              <a:rPr lang="en" sz="1200" b="1">
                <a:latin typeface="Snowburst One"/>
                <a:ea typeface="Snowburst One"/>
                <a:cs typeface="Snowburst One"/>
                <a:sym typeface="Snowburst One"/>
              </a:rPr>
              <a:t> by Jill Esbaum.</a:t>
            </a:r>
            <a:endParaRPr sz="1200" b="1">
              <a:latin typeface="Snowburst One"/>
              <a:ea typeface="Snowburst One"/>
              <a:cs typeface="Snowburst One"/>
              <a:sym typeface="Snowburst One"/>
            </a:endParaRPr>
          </a:p>
          <a:p>
            <a:pPr marL="0" lvl="0" indent="0" algn="ctr" rtl="0">
              <a:spcBef>
                <a:spcPts val="0"/>
              </a:spcBef>
              <a:spcAft>
                <a:spcPts val="0"/>
              </a:spcAft>
              <a:buNone/>
            </a:pPr>
            <a:r>
              <a:rPr lang="en" sz="1200" b="1" i="1">
                <a:latin typeface="Snowburst One"/>
                <a:ea typeface="Snowburst One"/>
                <a:cs typeface="Snowburst One"/>
                <a:sym typeface="Snowburst One"/>
              </a:rPr>
              <a:t>What would make a good springtime theme for your own diamante poem?</a:t>
            </a:r>
            <a:endParaRPr sz="1200" b="1" i="1">
              <a:latin typeface="Snowburst One"/>
              <a:ea typeface="Snowburst One"/>
              <a:cs typeface="Snowburst One"/>
              <a:sym typeface="Snowburst One"/>
            </a:endParaRPr>
          </a:p>
        </p:txBody>
      </p:sp>
      <p:pic>
        <p:nvPicPr>
          <p:cNvPr id="96" name="Google Shape;96;p17" descr="Eye-popping photos help kids absorb layers of information this series is made extra fun with its humor-infused presentation. &quot;Compelling;browsable;and completely engrossing.&quot;—Children's Literature&#10;&#10;Common Core Alignment:&#10;&#10;RF.K.1. Demonstrate understanding of the organization and basic features of print.&#10;&#10;U.S. Code › Title 17 › Chapter 1 › § 107&#10;17 U.S. Code § 107 - Limitations on exclusive rights: Fair use&#10;US Code&#10;Notes&#10;&#10;Notwithstanding the provisions of sections 106 and 106A, the fair use of a copyrighted work, including such use by reproduction in copies or phonorecords or by any other means specified by that section, for purposes such as criticism, comment, news reporting, teaching (including multiple copies for classroom use), scholarship, or research, is not an infringement of copyright. In determining whether the use made of a work in any particular case is a fair use the factors to be considered shall include—&#10;(1) the purpose and character of the use, including whether such use is of a commercial nature or is for nonprofit educational purposes;&#10;(2) the nature of the copyrighted work;&#10;(3) the amount and substantiality of the portion used in relation to the copyrighted work as a whole; and&#10;(4) the effect of the use upon the potential market for or value of the copyrighted work.&#10;The fact that a work is unpublished shall not itself bar a finding of fair use if such finding is made upon consideration of all the above factors." title="National Geographic Kids: “Everything Spring” by Jill Esbaum">
            <a:hlinkClick r:id="rId4"/>
          </p:cNvPr>
          <p:cNvPicPr preferRelativeResize="0"/>
          <p:nvPr/>
        </p:nvPicPr>
        <p:blipFill>
          <a:blip r:embed="rId5">
            <a:alphaModFix/>
          </a:blip>
          <a:stretch>
            <a:fillRect/>
          </a:stretch>
        </p:blipFill>
        <p:spPr>
          <a:xfrm>
            <a:off x="2157481" y="-1"/>
            <a:ext cx="4687069" cy="3515275"/>
          </a:xfrm>
          <a:prstGeom prst="rect">
            <a:avLst/>
          </a:prstGeom>
          <a:noFill/>
          <a:ln>
            <a:noFill/>
          </a:ln>
        </p:spPr>
      </p:pic>
      <p:pic>
        <p:nvPicPr>
          <p:cNvPr id="97" name="Google Shape;97;p17" descr="Clientmoji"/>
          <p:cNvPicPr preferRelativeResize="0"/>
          <p:nvPr/>
        </p:nvPicPr>
        <p:blipFill>
          <a:blip r:embed="rId6">
            <a:alphaModFix/>
          </a:blip>
          <a:stretch>
            <a:fillRect/>
          </a:stretch>
        </p:blipFill>
        <p:spPr>
          <a:xfrm>
            <a:off x="6971125" y="113150"/>
            <a:ext cx="2078100" cy="2078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102" name="Google Shape;102;p18"/>
          <p:cNvSpPr txBox="1"/>
          <p:nvPr/>
        </p:nvSpPr>
        <p:spPr>
          <a:xfrm>
            <a:off x="1531675" y="193600"/>
            <a:ext cx="5952900" cy="31164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b="1" dirty="0">
                <a:latin typeface="Snowburst One"/>
                <a:ea typeface="Snowburst One"/>
                <a:cs typeface="Snowburst One"/>
                <a:sym typeface="Snowburst One"/>
              </a:rPr>
              <a:t>Now, it’s YOUR TURN!</a:t>
            </a:r>
            <a:endParaRPr sz="2200" b="1" dirty="0">
              <a:latin typeface="Snowburst One"/>
              <a:ea typeface="Snowburst One"/>
              <a:cs typeface="Snowburst One"/>
              <a:sym typeface="Snowburst One"/>
            </a:endParaRPr>
          </a:p>
          <a:p>
            <a:pPr marL="0" lvl="0" indent="0" algn="ctr" rtl="0">
              <a:spcBef>
                <a:spcPts val="0"/>
              </a:spcBef>
              <a:spcAft>
                <a:spcPts val="0"/>
              </a:spcAft>
              <a:buNone/>
            </a:pPr>
            <a:endParaRPr sz="1500" b="1" dirty="0">
              <a:latin typeface="Snowburst One"/>
              <a:ea typeface="Snowburst One"/>
              <a:cs typeface="Snowburst One"/>
              <a:sym typeface="Snowburst One"/>
            </a:endParaRPr>
          </a:p>
          <a:p>
            <a:pPr marL="0" lvl="0" indent="0" algn="ctr" rtl="0">
              <a:spcBef>
                <a:spcPts val="0"/>
              </a:spcBef>
              <a:spcAft>
                <a:spcPts val="0"/>
              </a:spcAft>
              <a:buNone/>
            </a:pPr>
            <a:r>
              <a:rPr lang="en" sz="1500" b="1" dirty="0">
                <a:latin typeface="Snowburst One"/>
                <a:ea typeface="Snowburst One"/>
                <a:cs typeface="Snowburst One"/>
                <a:sym typeface="Snowburst One"/>
              </a:rPr>
              <a:t>Here are some other springtime themes to consider or you can come up with one of your own!</a:t>
            </a:r>
            <a:endParaRPr sz="1500" b="1" dirty="0">
              <a:latin typeface="Snowburst One"/>
              <a:ea typeface="Snowburst One"/>
              <a:cs typeface="Snowburst One"/>
              <a:sym typeface="Snowburst One"/>
            </a:endParaRPr>
          </a:p>
          <a:p>
            <a:pPr marL="0" lvl="0" indent="0" algn="ctr" rtl="0">
              <a:spcBef>
                <a:spcPts val="0"/>
              </a:spcBef>
              <a:spcAft>
                <a:spcPts val="0"/>
              </a:spcAft>
              <a:buNone/>
            </a:pPr>
            <a:endParaRPr sz="1500" b="1" dirty="0">
              <a:latin typeface="Snowburst One"/>
              <a:ea typeface="Snowburst One"/>
              <a:cs typeface="Snowburst One"/>
              <a:sym typeface="Snowburst One"/>
            </a:endParaRPr>
          </a:p>
          <a:p>
            <a:pPr marL="0" lvl="0" indent="457200" algn="l" rtl="0">
              <a:spcBef>
                <a:spcPts val="0"/>
              </a:spcBef>
              <a:spcAft>
                <a:spcPts val="0"/>
              </a:spcAft>
              <a:buNone/>
            </a:pPr>
            <a:r>
              <a:rPr lang="en" sz="1500" b="1" dirty="0">
                <a:latin typeface="Snowburst One"/>
                <a:ea typeface="Snowburst One"/>
                <a:cs typeface="Snowburst One"/>
                <a:sym typeface="Snowburst One"/>
              </a:rPr>
              <a:t>Flowers	Baseball		Bee</a:t>
            </a:r>
            <a:endParaRPr sz="1500" b="1" dirty="0">
              <a:latin typeface="Snowburst One"/>
              <a:ea typeface="Snowburst One"/>
              <a:cs typeface="Snowburst One"/>
              <a:sym typeface="Snowburst One"/>
            </a:endParaRPr>
          </a:p>
          <a:p>
            <a:pPr marL="0" lvl="0" indent="0" algn="l" rtl="0">
              <a:spcBef>
                <a:spcPts val="0"/>
              </a:spcBef>
              <a:spcAft>
                <a:spcPts val="0"/>
              </a:spcAft>
              <a:buNone/>
            </a:pPr>
            <a:endParaRPr sz="1500" b="1" dirty="0">
              <a:latin typeface="Snowburst One"/>
              <a:ea typeface="Snowburst One"/>
              <a:cs typeface="Snowburst One"/>
              <a:sym typeface="Snowburst One"/>
            </a:endParaRPr>
          </a:p>
          <a:p>
            <a:pPr marL="0" lvl="0" indent="0" algn="l" rtl="0">
              <a:spcBef>
                <a:spcPts val="0"/>
              </a:spcBef>
              <a:spcAft>
                <a:spcPts val="0"/>
              </a:spcAft>
              <a:buNone/>
            </a:pPr>
            <a:r>
              <a:rPr lang="en" sz="1500" b="1" dirty="0">
                <a:latin typeface="Snowburst One"/>
                <a:ea typeface="Snowburst One"/>
                <a:cs typeface="Snowburst One"/>
                <a:sym typeface="Snowburst One"/>
              </a:rPr>
              <a:t>Butterflies       Gardens		 Picnics          </a:t>
            </a:r>
          </a:p>
          <a:p>
            <a:pPr marL="0" lvl="0" indent="0" algn="l" rtl="0">
              <a:spcBef>
                <a:spcPts val="0"/>
              </a:spcBef>
              <a:spcAft>
                <a:spcPts val="0"/>
              </a:spcAft>
              <a:buNone/>
            </a:pPr>
            <a:endParaRPr lang="en" sz="1500" b="1" dirty="0">
              <a:latin typeface="Snowburst One"/>
              <a:ea typeface="Snowburst One"/>
              <a:cs typeface="Snowburst One"/>
              <a:sym typeface="Snowburst One"/>
            </a:endParaRPr>
          </a:p>
          <a:p>
            <a:pPr marL="0" lvl="0" indent="0" algn="l" rtl="0">
              <a:spcBef>
                <a:spcPts val="0"/>
              </a:spcBef>
              <a:spcAft>
                <a:spcPts val="0"/>
              </a:spcAft>
              <a:buNone/>
            </a:pPr>
            <a:r>
              <a:rPr lang="en" sz="1500" b="1" dirty="0">
                <a:latin typeface="Snowburst One"/>
                <a:ea typeface="Snowburst One"/>
                <a:cs typeface="Snowburst One"/>
                <a:sym typeface="Snowburst One"/>
              </a:rPr>
              <a:t>Rainbow		Bunnies		   Rain			</a:t>
            </a:r>
            <a:endParaRPr dirty="0"/>
          </a:p>
          <a:p>
            <a:pPr marL="0" marR="0" lvl="0" indent="0" algn="l" rtl="0">
              <a:lnSpc>
                <a:spcPct val="115000"/>
              </a:lnSpc>
              <a:spcBef>
                <a:spcPts val="0"/>
              </a:spcBef>
              <a:spcAft>
                <a:spcPts val="0"/>
              </a:spcAft>
              <a:buClr>
                <a:schemeClr val="dk1"/>
              </a:buClr>
              <a:buSzPts val="1100"/>
              <a:buFont typeface="Arial"/>
              <a:buNone/>
            </a:pPr>
            <a:endParaRPr sz="1050" dirty="0">
              <a:solidFill>
                <a:srgbClr val="1F1933"/>
              </a:solidFill>
            </a:endParaRPr>
          </a:p>
          <a:p>
            <a:pPr marL="0" lvl="0" indent="0" algn="l" rtl="0">
              <a:spcBef>
                <a:spcPts val="1100"/>
              </a:spcBef>
              <a:spcAft>
                <a:spcPts val="0"/>
              </a:spcAft>
              <a:buNone/>
            </a:pPr>
            <a:endParaRPr dirty="0"/>
          </a:p>
        </p:txBody>
      </p:sp>
      <p:sp>
        <p:nvSpPr>
          <p:cNvPr id="103" name="Google Shape;103;p18"/>
          <p:cNvSpPr txBox="1"/>
          <p:nvPr/>
        </p:nvSpPr>
        <p:spPr>
          <a:xfrm>
            <a:off x="1749325" y="4364675"/>
            <a:ext cx="5517600" cy="6876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a:latin typeface="Snowburst One"/>
                <a:ea typeface="Snowburst One"/>
                <a:cs typeface="Snowburst One"/>
                <a:sym typeface="Snowburst One"/>
              </a:rPr>
              <a:t>The theme I choose for my diamante poem is </a:t>
            </a:r>
            <a:endParaRPr sz="1700" b="1">
              <a:latin typeface="Snowburst One"/>
              <a:ea typeface="Snowburst One"/>
              <a:cs typeface="Snowburst One"/>
              <a:sym typeface="Snowburst One"/>
            </a:endParaRPr>
          </a:p>
          <a:p>
            <a:pPr marL="0" lvl="0" indent="0" algn="ctr" rtl="0">
              <a:spcBef>
                <a:spcPts val="0"/>
              </a:spcBef>
              <a:spcAft>
                <a:spcPts val="0"/>
              </a:spcAft>
              <a:buNone/>
            </a:pPr>
            <a:r>
              <a:rPr lang="en" sz="1700" b="1">
                <a:latin typeface="Snowburst One"/>
                <a:ea typeface="Snowburst One"/>
                <a:cs typeface="Snowburst One"/>
                <a:sym typeface="Snowburst One"/>
              </a:rPr>
              <a:t>_____</a:t>
            </a:r>
            <a:r>
              <a:rPr lang="en" sz="1700" b="1" u="sng">
                <a:solidFill>
                  <a:srgbClr val="FF00FF"/>
                </a:solidFill>
                <a:latin typeface="Snowburst One"/>
                <a:ea typeface="Snowburst One"/>
                <a:cs typeface="Snowburst One"/>
                <a:sym typeface="Snowburst One"/>
              </a:rPr>
              <a:t>(type here)</a:t>
            </a:r>
            <a:r>
              <a:rPr lang="en" sz="1700" b="1">
                <a:latin typeface="Snowburst One"/>
                <a:ea typeface="Snowburst One"/>
                <a:cs typeface="Snowburst One"/>
                <a:sym typeface="Snowburst One"/>
              </a:rPr>
              <a:t>______.</a:t>
            </a:r>
            <a:endParaRPr sz="1700" b="1">
              <a:latin typeface="Snowburst One"/>
              <a:ea typeface="Snowburst One"/>
              <a:cs typeface="Snowburst One"/>
              <a:sym typeface="Snowburst On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Google Shape;108;p19"/>
          <p:cNvSpPr txBox="1"/>
          <p:nvPr/>
        </p:nvSpPr>
        <p:spPr>
          <a:xfrm>
            <a:off x="2244138" y="1341400"/>
            <a:ext cx="4196100" cy="2976300"/>
          </a:xfrm>
          <a:prstGeom prst="rect">
            <a:avLst/>
          </a:prstGeom>
          <a:solidFill>
            <a:srgbClr val="FFFFFF"/>
          </a:solidFill>
          <a:ln w="38100" cap="flat" cmpd="sng">
            <a:solidFill>
              <a:srgbClr val="FFFF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800" b="1">
                <a:latin typeface="Snowburst One"/>
                <a:ea typeface="Snowburst One"/>
                <a:cs typeface="Snowburst One"/>
                <a:sym typeface="Snowburst One"/>
              </a:rPr>
              <a:t>______</a:t>
            </a:r>
            <a:endParaRPr sz="1800" b="1">
              <a:latin typeface="Snowburst One"/>
              <a:ea typeface="Snowburst One"/>
              <a:cs typeface="Snowburst One"/>
              <a:sym typeface="Snowburst One"/>
            </a:endParaRPr>
          </a:p>
          <a:p>
            <a:pPr marL="0" lvl="0" indent="0" algn="ctr" rtl="0">
              <a:lnSpc>
                <a:spcPct val="150000"/>
              </a:lnSpc>
              <a:spcBef>
                <a:spcPts val="0"/>
              </a:spcBef>
              <a:spcAft>
                <a:spcPts val="0"/>
              </a:spcAft>
              <a:buNone/>
            </a:pPr>
            <a:r>
              <a:rPr lang="en" sz="1800" b="1">
                <a:solidFill>
                  <a:schemeClr val="dk1"/>
                </a:solidFill>
                <a:latin typeface="Snowburst One"/>
                <a:ea typeface="Snowburst One"/>
                <a:cs typeface="Snowburst One"/>
                <a:sym typeface="Snowburst One"/>
              </a:rPr>
              <a:t>______</a:t>
            </a:r>
            <a:r>
              <a:rPr lang="en" sz="1800" b="1">
                <a:latin typeface="Snowburst One"/>
                <a:ea typeface="Snowburst One"/>
                <a:cs typeface="Snowburst One"/>
                <a:sym typeface="Snowburst One"/>
              </a:rPr>
              <a:t>, </a:t>
            </a:r>
            <a:r>
              <a:rPr lang="en" sz="1800" b="1">
                <a:solidFill>
                  <a:schemeClr val="dk1"/>
                </a:solidFill>
                <a:latin typeface="Snowburst One"/>
                <a:ea typeface="Snowburst One"/>
                <a:cs typeface="Snowburst One"/>
                <a:sym typeface="Snowburst One"/>
              </a:rPr>
              <a:t>______</a:t>
            </a:r>
            <a:endParaRPr sz="1800" b="1">
              <a:latin typeface="Snowburst One"/>
              <a:ea typeface="Snowburst One"/>
              <a:cs typeface="Snowburst One"/>
              <a:sym typeface="Snowburst One"/>
            </a:endParaRPr>
          </a:p>
          <a:p>
            <a:pPr marL="0" lvl="0" indent="0" algn="ctr" rtl="0">
              <a:lnSpc>
                <a:spcPct val="150000"/>
              </a:lnSpc>
              <a:spcBef>
                <a:spcPts val="0"/>
              </a:spcBef>
              <a:spcAft>
                <a:spcPts val="0"/>
              </a:spcAft>
              <a:buNone/>
            </a:pPr>
            <a:r>
              <a:rPr lang="en" sz="1800" b="1">
                <a:solidFill>
                  <a:schemeClr val="dk1"/>
                </a:solidFill>
                <a:latin typeface="Snowburst One"/>
                <a:ea typeface="Snowburst One"/>
                <a:cs typeface="Snowburst One"/>
                <a:sym typeface="Snowburst One"/>
              </a:rPr>
              <a:t>______</a:t>
            </a:r>
            <a:r>
              <a:rPr lang="en" sz="1800" b="1">
                <a:latin typeface="Snowburst One"/>
                <a:ea typeface="Snowburst One"/>
                <a:cs typeface="Snowburst One"/>
                <a:sym typeface="Snowburst One"/>
              </a:rPr>
              <a:t>, </a:t>
            </a:r>
            <a:r>
              <a:rPr lang="en" sz="1800" b="1">
                <a:solidFill>
                  <a:schemeClr val="dk1"/>
                </a:solidFill>
                <a:latin typeface="Snowburst One"/>
                <a:ea typeface="Snowburst One"/>
                <a:cs typeface="Snowburst One"/>
                <a:sym typeface="Snowburst One"/>
              </a:rPr>
              <a:t>______</a:t>
            </a:r>
            <a:r>
              <a:rPr lang="en" sz="1800" b="1">
                <a:latin typeface="Snowburst One"/>
                <a:ea typeface="Snowburst One"/>
                <a:cs typeface="Snowburst One"/>
                <a:sym typeface="Snowburst One"/>
              </a:rPr>
              <a:t>, </a:t>
            </a:r>
            <a:r>
              <a:rPr lang="en" sz="1800" b="1">
                <a:solidFill>
                  <a:schemeClr val="dk1"/>
                </a:solidFill>
                <a:latin typeface="Snowburst One"/>
                <a:ea typeface="Snowburst One"/>
                <a:cs typeface="Snowburst One"/>
                <a:sym typeface="Snowburst One"/>
              </a:rPr>
              <a:t>______</a:t>
            </a:r>
            <a:endParaRPr sz="1800" b="1">
              <a:latin typeface="Snowburst One"/>
              <a:ea typeface="Snowburst One"/>
              <a:cs typeface="Snowburst One"/>
              <a:sym typeface="Snowburst One"/>
            </a:endParaRPr>
          </a:p>
          <a:p>
            <a:pPr marL="0" lvl="0" indent="0" algn="ctr" rtl="0">
              <a:lnSpc>
                <a:spcPct val="150000"/>
              </a:lnSpc>
              <a:spcBef>
                <a:spcPts val="0"/>
              </a:spcBef>
              <a:spcAft>
                <a:spcPts val="0"/>
              </a:spcAft>
              <a:buNone/>
            </a:pPr>
            <a:r>
              <a:rPr lang="en" sz="1800" b="1">
                <a:solidFill>
                  <a:schemeClr val="dk1"/>
                </a:solidFill>
                <a:latin typeface="Snowburst One"/>
                <a:ea typeface="Snowburst One"/>
                <a:cs typeface="Snowburst One"/>
                <a:sym typeface="Snowburst One"/>
              </a:rPr>
              <a:t>_____</a:t>
            </a:r>
            <a:r>
              <a:rPr lang="en" sz="1800" b="1">
                <a:latin typeface="Snowburst One"/>
                <a:ea typeface="Snowburst One"/>
                <a:cs typeface="Snowburst One"/>
                <a:sym typeface="Snowburst One"/>
              </a:rPr>
              <a:t>, </a:t>
            </a:r>
            <a:r>
              <a:rPr lang="en" sz="1800" b="1">
                <a:solidFill>
                  <a:schemeClr val="dk1"/>
                </a:solidFill>
                <a:latin typeface="Snowburst One"/>
                <a:ea typeface="Snowburst One"/>
                <a:cs typeface="Snowburst One"/>
                <a:sym typeface="Snowburst One"/>
              </a:rPr>
              <a:t>_____</a:t>
            </a:r>
            <a:r>
              <a:rPr lang="en" sz="1800" b="1">
                <a:latin typeface="Snowburst One"/>
                <a:ea typeface="Snowburst One"/>
                <a:cs typeface="Snowburst One"/>
                <a:sym typeface="Snowburst One"/>
              </a:rPr>
              <a:t>, </a:t>
            </a:r>
            <a:r>
              <a:rPr lang="en" sz="1800" b="1">
                <a:solidFill>
                  <a:schemeClr val="dk1"/>
                </a:solidFill>
                <a:latin typeface="Snowburst One"/>
                <a:ea typeface="Snowburst One"/>
                <a:cs typeface="Snowburst One"/>
                <a:sym typeface="Snowburst One"/>
              </a:rPr>
              <a:t>_____</a:t>
            </a:r>
            <a:r>
              <a:rPr lang="en" sz="1800" b="1">
                <a:latin typeface="Snowburst One"/>
                <a:ea typeface="Snowburst One"/>
                <a:cs typeface="Snowburst One"/>
                <a:sym typeface="Snowburst One"/>
              </a:rPr>
              <a:t>, </a:t>
            </a:r>
            <a:r>
              <a:rPr lang="en" sz="1800" b="1">
                <a:solidFill>
                  <a:schemeClr val="dk1"/>
                </a:solidFill>
                <a:latin typeface="Snowburst One"/>
                <a:ea typeface="Snowburst One"/>
                <a:cs typeface="Snowburst One"/>
                <a:sym typeface="Snowburst One"/>
              </a:rPr>
              <a:t>_____</a:t>
            </a:r>
            <a:endParaRPr sz="1800" b="1">
              <a:latin typeface="Snowburst One"/>
              <a:ea typeface="Snowburst One"/>
              <a:cs typeface="Snowburst One"/>
              <a:sym typeface="Snowburst One"/>
            </a:endParaRPr>
          </a:p>
          <a:p>
            <a:pPr marL="0" lvl="0" indent="0" algn="ctr" rtl="0">
              <a:lnSpc>
                <a:spcPct val="150000"/>
              </a:lnSpc>
              <a:spcBef>
                <a:spcPts val="0"/>
              </a:spcBef>
              <a:spcAft>
                <a:spcPts val="0"/>
              </a:spcAft>
              <a:buClr>
                <a:schemeClr val="dk1"/>
              </a:buClr>
              <a:buSzPts val="1100"/>
              <a:buFont typeface="Arial"/>
              <a:buNone/>
            </a:pPr>
            <a:r>
              <a:rPr lang="en" sz="1800" b="1">
                <a:solidFill>
                  <a:schemeClr val="dk1"/>
                </a:solidFill>
                <a:latin typeface="Snowburst One"/>
                <a:ea typeface="Snowburst One"/>
                <a:cs typeface="Snowburst One"/>
                <a:sym typeface="Snowburst One"/>
              </a:rPr>
              <a:t>______, ______, ______</a:t>
            </a:r>
            <a:endParaRPr sz="1800" b="1">
              <a:latin typeface="Snowburst One"/>
              <a:ea typeface="Snowburst One"/>
              <a:cs typeface="Snowburst One"/>
              <a:sym typeface="Snowburst One"/>
            </a:endParaRPr>
          </a:p>
          <a:p>
            <a:pPr marL="0" lvl="0" indent="0" algn="ctr" rtl="0">
              <a:lnSpc>
                <a:spcPct val="150000"/>
              </a:lnSpc>
              <a:spcBef>
                <a:spcPts val="0"/>
              </a:spcBef>
              <a:spcAft>
                <a:spcPts val="0"/>
              </a:spcAft>
              <a:buClr>
                <a:schemeClr val="dk1"/>
              </a:buClr>
              <a:buSzPts val="1100"/>
              <a:buFont typeface="Arial"/>
              <a:buNone/>
            </a:pPr>
            <a:r>
              <a:rPr lang="en" sz="1800" b="1">
                <a:solidFill>
                  <a:schemeClr val="dk1"/>
                </a:solidFill>
                <a:latin typeface="Snowburst One"/>
                <a:ea typeface="Snowburst One"/>
                <a:cs typeface="Snowburst One"/>
                <a:sym typeface="Snowburst One"/>
              </a:rPr>
              <a:t>______, ______</a:t>
            </a:r>
            <a:endParaRPr sz="1800" b="1">
              <a:latin typeface="Snowburst One"/>
              <a:ea typeface="Snowburst One"/>
              <a:cs typeface="Snowburst One"/>
              <a:sym typeface="Snowburst One"/>
            </a:endParaRPr>
          </a:p>
          <a:p>
            <a:pPr marL="0" lvl="0" indent="0" algn="ctr" rtl="0">
              <a:lnSpc>
                <a:spcPct val="150000"/>
              </a:lnSpc>
              <a:spcBef>
                <a:spcPts val="0"/>
              </a:spcBef>
              <a:spcAft>
                <a:spcPts val="0"/>
              </a:spcAft>
              <a:buClr>
                <a:schemeClr val="dk1"/>
              </a:buClr>
              <a:buSzPts val="1100"/>
              <a:buFont typeface="Arial"/>
              <a:buNone/>
            </a:pPr>
            <a:r>
              <a:rPr lang="en" sz="1800" b="1">
                <a:solidFill>
                  <a:schemeClr val="dk1"/>
                </a:solidFill>
                <a:latin typeface="Snowburst One"/>
                <a:ea typeface="Snowburst One"/>
                <a:cs typeface="Snowburst One"/>
                <a:sym typeface="Snowburst One"/>
              </a:rPr>
              <a:t>______</a:t>
            </a:r>
            <a:endParaRPr sz="1800" b="1">
              <a:solidFill>
                <a:schemeClr val="dk1"/>
              </a:solidFill>
              <a:latin typeface="Snowburst One"/>
              <a:ea typeface="Snowburst One"/>
              <a:cs typeface="Snowburst One"/>
              <a:sym typeface="Snowburst One"/>
            </a:endParaRPr>
          </a:p>
          <a:p>
            <a:pPr marL="0" lvl="0" indent="0" algn="ctr" rtl="0">
              <a:lnSpc>
                <a:spcPct val="150000"/>
              </a:lnSpc>
              <a:spcBef>
                <a:spcPts val="0"/>
              </a:spcBef>
              <a:spcAft>
                <a:spcPts val="0"/>
              </a:spcAft>
              <a:buNone/>
            </a:pPr>
            <a:endParaRPr sz="1800" b="1">
              <a:latin typeface="Snowburst One"/>
              <a:ea typeface="Snowburst One"/>
              <a:cs typeface="Snowburst One"/>
              <a:sym typeface="Snowburst One"/>
            </a:endParaRPr>
          </a:p>
        </p:txBody>
      </p:sp>
      <p:sp>
        <p:nvSpPr>
          <p:cNvPr id="109" name="Google Shape;109;p19"/>
          <p:cNvSpPr txBox="1"/>
          <p:nvPr/>
        </p:nvSpPr>
        <p:spPr>
          <a:xfrm>
            <a:off x="7235575" y="1284025"/>
            <a:ext cx="1370400" cy="356700"/>
          </a:xfrm>
          <a:prstGeom prst="rect">
            <a:avLst/>
          </a:prstGeom>
          <a:solidFill>
            <a:srgbClr val="FFFF00"/>
          </a:solidFill>
          <a:ln w="28575"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800" b="1">
                <a:latin typeface="Snowburst One"/>
                <a:ea typeface="Snowburst One"/>
                <a:cs typeface="Snowburst One"/>
                <a:sym typeface="Snowburst One"/>
              </a:rPr>
              <a:t>noun- a person, </a:t>
            </a:r>
            <a:endParaRPr sz="800" b="1">
              <a:latin typeface="Snowburst One"/>
              <a:ea typeface="Snowburst One"/>
              <a:cs typeface="Snowburst One"/>
              <a:sym typeface="Snowburst One"/>
            </a:endParaRPr>
          </a:p>
          <a:p>
            <a:pPr marL="0" lvl="0" indent="0" algn="l" rtl="0">
              <a:spcBef>
                <a:spcPts val="0"/>
              </a:spcBef>
              <a:spcAft>
                <a:spcPts val="0"/>
              </a:spcAft>
              <a:buNone/>
            </a:pPr>
            <a:r>
              <a:rPr lang="en" sz="800" b="1">
                <a:latin typeface="Snowburst One"/>
                <a:ea typeface="Snowburst One"/>
                <a:cs typeface="Snowburst One"/>
                <a:sym typeface="Snowburst One"/>
              </a:rPr>
              <a:t>   place, or thing</a:t>
            </a:r>
            <a:endParaRPr sz="800" b="1">
              <a:latin typeface="Snowburst One"/>
              <a:ea typeface="Snowburst One"/>
              <a:cs typeface="Snowburst One"/>
              <a:sym typeface="Snowburst One"/>
            </a:endParaRPr>
          </a:p>
        </p:txBody>
      </p:sp>
      <p:sp>
        <p:nvSpPr>
          <p:cNvPr id="110" name="Google Shape;110;p19"/>
          <p:cNvSpPr txBox="1"/>
          <p:nvPr/>
        </p:nvSpPr>
        <p:spPr>
          <a:xfrm>
            <a:off x="6903475" y="1714350"/>
            <a:ext cx="2034600" cy="356700"/>
          </a:xfrm>
          <a:prstGeom prst="rect">
            <a:avLst/>
          </a:prstGeom>
          <a:solidFill>
            <a:srgbClr val="FFFF00"/>
          </a:solidFill>
          <a:ln w="28575"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900" b="1">
                <a:latin typeface="Snowburst One"/>
                <a:ea typeface="Snowburst One"/>
                <a:cs typeface="Snowburst One"/>
                <a:sym typeface="Snowburst One"/>
              </a:rPr>
              <a:t>adjectives- describing words</a:t>
            </a:r>
            <a:endParaRPr sz="900" b="1">
              <a:latin typeface="Snowburst One"/>
              <a:ea typeface="Snowburst One"/>
              <a:cs typeface="Snowburst One"/>
              <a:sym typeface="Snowburst One"/>
            </a:endParaRPr>
          </a:p>
        </p:txBody>
      </p:sp>
      <p:sp>
        <p:nvSpPr>
          <p:cNvPr id="111" name="Google Shape;111;p19"/>
          <p:cNvSpPr txBox="1"/>
          <p:nvPr/>
        </p:nvSpPr>
        <p:spPr>
          <a:xfrm>
            <a:off x="6696925" y="2164375"/>
            <a:ext cx="2447700" cy="356700"/>
          </a:xfrm>
          <a:prstGeom prst="rect">
            <a:avLst/>
          </a:prstGeom>
          <a:solidFill>
            <a:srgbClr val="FFFF00"/>
          </a:solidFill>
          <a:ln w="28575"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latin typeface="Snowburst One"/>
                <a:ea typeface="Snowburst One"/>
                <a:cs typeface="Snowburst One"/>
                <a:sym typeface="Snowburst One"/>
              </a:rPr>
              <a:t>verbs- action words</a:t>
            </a:r>
            <a:endParaRPr sz="1100" b="1">
              <a:latin typeface="Snowburst One"/>
              <a:ea typeface="Snowburst One"/>
              <a:cs typeface="Snowburst One"/>
              <a:sym typeface="Snowburst One"/>
            </a:endParaRPr>
          </a:p>
        </p:txBody>
      </p:sp>
      <p:sp>
        <p:nvSpPr>
          <p:cNvPr id="112" name="Google Shape;112;p19"/>
          <p:cNvSpPr txBox="1"/>
          <p:nvPr/>
        </p:nvSpPr>
        <p:spPr>
          <a:xfrm>
            <a:off x="6452275" y="2614388"/>
            <a:ext cx="3172200" cy="356700"/>
          </a:xfrm>
          <a:prstGeom prst="rect">
            <a:avLst/>
          </a:prstGeom>
          <a:solidFill>
            <a:srgbClr val="FFFF00"/>
          </a:solidFill>
          <a:ln w="28575"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latin typeface="Snowburst One"/>
                <a:ea typeface="Snowburst One"/>
                <a:cs typeface="Snowburst One"/>
                <a:sym typeface="Snowburst One"/>
              </a:rPr>
              <a:t>Nouns associated with the topic</a:t>
            </a:r>
            <a:endParaRPr sz="1100" b="1">
              <a:latin typeface="Snowburst One"/>
              <a:ea typeface="Snowburst One"/>
              <a:cs typeface="Snowburst One"/>
              <a:sym typeface="Snowburst One"/>
            </a:endParaRPr>
          </a:p>
        </p:txBody>
      </p:sp>
      <p:sp>
        <p:nvSpPr>
          <p:cNvPr id="113" name="Google Shape;113;p19"/>
          <p:cNvSpPr txBox="1"/>
          <p:nvPr/>
        </p:nvSpPr>
        <p:spPr>
          <a:xfrm>
            <a:off x="7379125" y="3862450"/>
            <a:ext cx="1213800" cy="500400"/>
          </a:xfrm>
          <a:prstGeom prst="rect">
            <a:avLst/>
          </a:prstGeom>
          <a:solidFill>
            <a:srgbClr val="FFFF00"/>
          </a:solidFill>
          <a:ln w="28575"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800" b="1">
                <a:latin typeface="Snowburst One"/>
                <a:ea typeface="Snowburst One"/>
                <a:cs typeface="Snowburst One"/>
                <a:sym typeface="Snowburst One"/>
              </a:rPr>
              <a:t>noun- a word referent for the noun in line 1</a:t>
            </a:r>
            <a:endParaRPr sz="800" b="1">
              <a:latin typeface="Snowburst One"/>
              <a:ea typeface="Snowburst One"/>
              <a:cs typeface="Snowburst One"/>
              <a:sym typeface="Snowburst One"/>
            </a:endParaRPr>
          </a:p>
        </p:txBody>
      </p:sp>
      <p:sp>
        <p:nvSpPr>
          <p:cNvPr id="114" name="Google Shape;114;p19"/>
          <p:cNvSpPr txBox="1"/>
          <p:nvPr/>
        </p:nvSpPr>
        <p:spPr>
          <a:xfrm>
            <a:off x="6903475" y="3447463"/>
            <a:ext cx="2034600" cy="356700"/>
          </a:xfrm>
          <a:prstGeom prst="rect">
            <a:avLst/>
          </a:prstGeom>
          <a:solidFill>
            <a:srgbClr val="FFFF00"/>
          </a:solidFill>
          <a:ln w="28575"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900" b="1">
                <a:latin typeface="Snowburst One"/>
                <a:ea typeface="Snowburst One"/>
                <a:cs typeface="Snowburst One"/>
                <a:sym typeface="Snowburst One"/>
              </a:rPr>
              <a:t>adjectives- describing words</a:t>
            </a:r>
            <a:endParaRPr sz="900" b="1">
              <a:latin typeface="Snowburst One"/>
              <a:ea typeface="Snowburst One"/>
              <a:cs typeface="Snowburst One"/>
              <a:sym typeface="Snowburst One"/>
            </a:endParaRPr>
          </a:p>
        </p:txBody>
      </p:sp>
      <p:sp>
        <p:nvSpPr>
          <p:cNvPr id="115" name="Google Shape;115;p19"/>
          <p:cNvSpPr txBox="1"/>
          <p:nvPr/>
        </p:nvSpPr>
        <p:spPr>
          <a:xfrm>
            <a:off x="6696925" y="3032463"/>
            <a:ext cx="2447700" cy="356700"/>
          </a:xfrm>
          <a:prstGeom prst="rect">
            <a:avLst/>
          </a:prstGeom>
          <a:solidFill>
            <a:srgbClr val="FFFF00"/>
          </a:solidFill>
          <a:ln w="28575"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latin typeface="Snowburst One"/>
                <a:ea typeface="Snowburst One"/>
                <a:cs typeface="Snowburst One"/>
                <a:sym typeface="Snowburst One"/>
              </a:rPr>
              <a:t>verbs- action words</a:t>
            </a:r>
            <a:endParaRPr sz="1100" b="1">
              <a:latin typeface="Snowburst One"/>
              <a:ea typeface="Snowburst One"/>
              <a:cs typeface="Snowburst One"/>
              <a:sym typeface="Snowburst One"/>
            </a:endParaRPr>
          </a:p>
        </p:txBody>
      </p:sp>
      <p:sp>
        <p:nvSpPr>
          <p:cNvPr id="116" name="Google Shape;116;p19"/>
          <p:cNvSpPr txBox="1"/>
          <p:nvPr/>
        </p:nvSpPr>
        <p:spPr>
          <a:xfrm>
            <a:off x="343675" y="263350"/>
            <a:ext cx="1614600" cy="17994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19"/>
          <p:cNvSpPr txBox="1"/>
          <p:nvPr/>
        </p:nvSpPr>
        <p:spPr>
          <a:xfrm>
            <a:off x="45450" y="2650150"/>
            <a:ext cx="1671000" cy="19974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19"/>
          <p:cNvSpPr txBox="1"/>
          <p:nvPr/>
        </p:nvSpPr>
        <p:spPr>
          <a:xfrm>
            <a:off x="585025" y="905150"/>
            <a:ext cx="1305600" cy="574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latin typeface="Snowburst One"/>
                <a:ea typeface="Snowburst One"/>
                <a:cs typeface="Snowburst One"/>
                <a:sym typeface="Snowburst One"/>
              </a:rPr>
              <a:t>*Insert an image of your theme here.</a:t>
            </a:r>
            <a:endParaRPr sz="800" b="1">
              <a:latin typeface="Snowburst One"/>
              <a:ea typeface="Snowburst One"/>
              <a:cs typeface="Snowburst One"/>
              <a:sym typeface="Snowburst One"/>
            </a:endParaRPr>
          </a:p>
        </p:txBody>
      </p:sp>
      <p:sp>
        <p:nvSpPr>
          <p:cNvPr id="119" name="Google Shape;119;p19"/>
          <p:cNvSpPr txBox="1"/>
          <p:nvPr/>
        </p:nvSpPr>
        <p:spPr>
          <a:xfrm>
            <a:off x="267475" y="3361600"/>
            <a:ext cx="1305600" cy="574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latin typeface="Snowburst One"/>
                <a:ea typeface="Snowburst One"/>
                <a:cs typeface="Snowburst One"/>
                <a:sym typeface="Snowburst One"/>
              </a:rPr>
              <a:t>*Insert an image of your topic here.</a:t>
            </a:r>
            <a:endParaRPr sz="800" b="1">
              <a:latin typeface="Snowburst One"/>
              <a:ea typeface="Snowburst One"/>
              <a:cs typeface="Snowburst One"/>
              <a:sym typeface="Snowburst One"/>
            </a:endParaRPr>
          </a:p>
        </p:txBody>
      </p:sp>
      <p:sp>
        <p:nvSpPr>
          <p:cNvPr id="120" name="Google Shape;120;p19"/>
          <p:cNvSpPr txBox="1"/>
          <p:nvPr/>
        </p:nvSpPr>
        <p:spPr>
          <a:xfrm>
            <a:off x="2189350" y="217550"/>
            <a:ext cx="5887200" cy="8529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a:latin typeface="Snowburst One"/>
                <a:ea typeface="Snowburst One"/>
                <a:cs typeface="Snowburst One"/>
                <a:sym typeface="Snowburst One"/>
              </a:rPr>
              <a:t>Now create your own diamante poem for the theme you selected on the previous slide using the template below.</a:t>
            </a:r>
            <a:endParaRPr sz="1700" b="1">
              <a:latin typeface="Snowburst One"/>
              <a:ea typeface="Snowburst One"/>
              <a:cs typeface="Snowburst One"/>
              <a:sym typeface="Snowburst One"/>
            </a:endParaRPr>
          </a:p>
        </p:txBody>
      </p:sp>
      <p:sp>
        <p:nvSpPr>
          <p:cNvPr id="121" name="Google Shape;121;p19"/>
          <p:cNvSpPr txBox="1"/>
          <p:nvPr/>
        </p:nvSpPr>
        <p:spPr>
          <a:xfrm>
            <a:off x="9243575" y="3052350"/>
            <a:ext cx="958800" cy="808200"/>
          </a:xfrm>
          <a:prstGeom prst="rect">
            <a:avLst/>
          </a:prstGeom>
          <a:solidFill>
            <a:srgbClr val="6AA84F"/>
          </a:solidFill>
          <a:ln w="76200"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Snowburst One"/>
                <a:ea typeface="Snowburst One"/>
                <a:cs typeface="Snowburst One"/>
                <a:sym typeface="Snowburst One"/>
              </a:rPr>
              <a:t>Click the bird below to return to the example.</a:t>
            </a:r>
            <a:endParaRPr sz="900" b="1">
              <a:latin typeface="Snowburst One"/>
              <a:ea typeface="Snowburst One"/>
              <a:cs typeface="Snowburst One"/>
              <a:sym typeface="Snowburst One"/>
            </a:endParaRPr>
          </a:p>
        </p:txBody>
      </p:sp>
      <p:pic>
        <p:nvPicPr>
          <p:cNvPr id="122" name="Google Shape;122;p19" descr="early bird">
            <a:hlinkClick r:id="rId4" action="ppaction://hlinksldjump"/>
          </p:cNvPr>
          <p:cNvPicPr preferRelativeResize="0"/>
          <p:nvPr/>
        </p:nvPicPr>
        <p:blipFill>
          <a:blip r:embed="rId5">
            <a:alphaModFix/>
          </a:blip>
          <a:stretch>
            <a:fillRect/>
          </a:stretch>
        </p:blipFill>
        <p:spPr>
          <a:xfrm>
            <a:off x="8938075" y="3804175"/>
            <a:ext cx="1026875" cy="10268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537</Words>
  <Application>Microsoft Macintosh PowerPoint</Application>
  <PresentationFormat>On-screen Show (16:9)</PresentationFormat>
  <Paragraphs>72</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Snowburst One</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Diane Lazar</cp:lastModifiedBy>
  <cp:revision>1</cp:revision>
  <dcterms:modified xsi:type="dcterms:W3CDTF">2021-03-17T17:24:50Z</dcterms:modified>
</cp:coreProperties>
</file>