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6858000" cx="9144000"/>
  <p:notesSz cx="6858000" cy="9144000"/>
  <p:embeddedFontLst>
    <p:embeddedFont>
      <p:font typeface="Architects Daughter"/>
      <p:regular r:id="rId14"/>
    </p:embeddedFont>
    <p:embeddedFont>
      <p:font typeface="Sedgwick Ave"/>
      <p:regular r:id="rId15"/>
    </p:embeddedFont>
    <p:embeddedFont>
      <p:font typeface="Irish Grover"/>
      <p:regular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SedgwickAve-regular.fntdata"/><Relationship Id="rId14" Type="http://schemas.openxmlformats.org/officeDocument/2006/relationships/font" Target="fonts/ArchitectsDaughter-regular.fntdata"/><Relationship Id="rId16" Type="http://schemas.openxmlformats.org/officeDocument/2006/relationships/font" Target="fonts/IrishGrover-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9b01148366_0_1: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9b0114836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9b01148366_0_1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9b0114836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92df90aa3_0_1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92df90aa3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9b01148366_0_13: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9b01148366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992df90aa3_1_1: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992df90aa3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994038ce47_0_0: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994038ce4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94038ce47_0_1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94038ce47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994038ce47_0_33: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994038ce47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4.png"/><Relationship Id="rId5" Type="http://schemas.openxmlformats.org/officeDocument/2006/relationships/hyperlink" Target="http://www.youtube.com/watch?v=qdRukiEnD2Y" TargetMode="External"/><Relationship Id="rId6"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3.png"/><Relationship Id="rId5"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image" Target="../media/image4.png"/><Relationship Id="rId5" Type="http://schemas.openxmlformats.org/officeDocument/2006/relationships/hyperlink" Target="http://www.youtube.com/watch?v=_JYNsWtVIww" TargetMode="External"/><Relationship Id="rId6" Type="http://schemas.openxmlformats.org/officeDocument/2006/relationships/image" Target="../media/image6.jpg"/><Relationship Id="rId7" Type="http://schemas.openxmlformats.org/officeDocument/2006/relationships/hyperlink" Target="http://www.youtube.com/watch?v=PUTrOUe3We0" TargetMode="External"/><Relationship Id="rId8"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nvSpPr>
        <p:spPr>
          <a:xfrm>
            <a:off x="3264675" y="2561425"/>
            <a:ext cx="4155300" cy="3858000"/>
          </a:xfrm>
          <a:prstGeom prst="rect">
            <a:avLst/>
          </a:prstGeom>
          <a:solidFill>
            <a:srgbClr val="FCE5CD"/>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400">
                <a:solidFill>
                  <a:srgbClr val="674EA7"/>
                </a:solidFill>
                <a:latin typeface="Irish Grover"/>
                <a:ea typeface="Irish Grover"/>
                <a:cs typeface="Irish Grover"/>
                <a:sym typeface="Irish Grover"/>
              </a:rPr>
              <a:t>GOBBLE, GOBBLE… Thanksgiving is just around the corner, and we are all pulling out the turkey books!</a:t>
            </a:r>
            <a:r>
              <a:rPr b="1" lang="en" sz="1700">
                <a:solidFill>
                  <a:schemeClr val="dk1"/>
                </a:solidFill>
              </a:rPr>
              <a:t> </a:t>
            </a:r>
            <a:endParaRPr b="1" sz="1700">
              <a:solidFill>
                <a:schemeClr val="dk1"/>
              </a:solidFill>
            </a:endParaRPr>
          </a:p>
          <a:p>
            <a:pPr indent="0" lvl="0" marL="0" rtl="0" algn="ctr">
              <a:lnSpc>
                <a:spcPct val="115000"/>
              </a:lnSpc>
              <a:spcBef>
                <a:spcPts val="0"/>
              </a:spcBef>
              <a:spcAft>
                <a:spcPts val="0"/>
              </a:spcAft>
              <a:buNone/>
            </a:pPr>
            <a:r>
              <a:rPr b="1" lang="en" sz="2400">
                <a:solidFill>
                  <a:srgbClr val="674EA7"/>
                </a:solidFill>
                <a:latin typeface="Irish Grover"/>
                <a:ea typeface="Irish Grover"/>
                <a:cs typeface="Irish Grover"/>
                <a:sym typeface="Irish Grover"/>
              </a:rPr>
              <a:t>In this lesson, students will</a:t>
            </a:r>
            <a:r>
              <a:rPr b="1" lang="en" sz="2400">
                <a:solidFill>
                  <a:srgbClr val="674EA7"/>
                </a:solidFill>
                <a:latin typeface="Irish Grover"/>
                <a:ea typeface="Irish Grover"/>
                <a:cs typeface="Irish Grover"/>
                <a:sym typeface="Irish Grover"/>
              </a:rPr>
              <a:t> analyze story elements using the story,</a:t>
            </a:r>
            <a:r>
              <a:rPr b="1" lang="en" sz="2400" u="sng">
                <a:solidFill>
                  <a:srgbClr val="674EA7"/>
                </a:solidFill>
                <a:latin typeface="Irish Grover"/>
                <a:ea typeface="Irish Grover"/>
                <a:cs typeface="Irish Grover"/>
                <a:sym typeface="Irish Grover"/>
              </a:rPr>
              <a:t> Turkey Trouble.</a:t>
            </a:r>
            <a:endParaRPr sz="2000" u="sng"/>
          </a:p>
        </p:txBody>
      </p:sp>
      <p:pic>
        <p:nvPicPr>
          <p:cNvPr id="55" name="Google Shape;55;p13"/>
          <p:cNvPicPr preferRelativeResize="0"/>
          <p:nvPr/>
        </p:nvPicPr>
        <p:blipFill>
          <a:blip r:embed="rId4">
            <a:alphaModFix/>
          </a:blip>
          <a:stretch>
            <a:fillRect/>
          </a:stretch>
        </p:blipFill>
        <p:spPr>
          <a:xfrm>
            <a:off x="-3190500" y="3858000"/>
            <a:ext cx="2568050" cy="2561425"/>
          </a:xfrm>
          <a:prstGeom prst="rect">
            <a:avLst/>
          </a:prstGeom>
          <a:noFill/>
          <a:ln>
            <a:noFill/>
          </a:ln>
        </p:spPr>
      </p:pic>
      <p:sp>
        <p:nvSpPr>
          <p:cNvPr id="56" name="Google Shape;56;p13"/>
          <p:cNvSpPr txBox="1"/>
          <p:nvPr/>
        </p:nvSpPr>
        <p:spPr>
          <a:xfrm>
            <a:off x="9286150" y="139800"/>
            <a:ext cx="3264600" cy="3858000"/>
          </a:xfrm>
          <a:prstGeom prst="rect">
            <a:avLst/>
          </a:prstGeom>
          <a:noFill/>
          <a:ln cap="flat" cmpd="sng" w="76200">
            <a:solidFill>
              <a:srgbClr val="E69138"/>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2700">
                <a:latin typeface="Irish Grover"/>
                <a:ea typeface="Irish Grover"/>
                <a:cs typeface="Irish Grover"/>
                <a:sym typeface="Irish Grover"/>
              </a:rPr>
              <a:t>Story Elements:</a:t>
            </a:r>
            <a:endParaRPr sz="2700">
              <a:latin typeface="Irish Grover"/>
              <a:ea typeface="Irish Grover"/>
              <a:cs typeface="Irish Grover"/>
              <a:sym typeface="Irish Grover"/>
            </a:endParaRPr>
          </a:p>
          <a:p>
            <a:pPr indent="0" lvl="0" marL="0" rtl="0" algn="l">
              <a:spcBef>
                <a:spcPts val="0"/>
              </a:spcBef>
              <a:spcAft>
                <a:spcPts val="0"/>
              </a:spcAft>
              <a:buNone/>
            </a:pPr>
            <a:r>
              <a:t/>
            </a:r>
            <a:endParaRPr sz="1300">
              <a:latin typeface="Irish Grover"/>
              <a:ea typeface="Irish Grover"/>
              <a:cs typeface="Irish Grover"/>
              <a:sym typeface="Irish Grover"/>
            </a:endParaRPr>
          </a:p>
          <a:p>
            <a:pPr indent="0" lvl="0" marL="0" rtl="0" algn="l">
              <a:spcBef>
                <a:spcPts val="0"/>
              </a:spcBef>
              <a:spcAft>
                <a:spcPts val="0"/>
              </a:spcAft>
              <a:buNone/>
            </a:pPr>
            <a:r>
              <a:rPr lang="en" sz="2100">
                <a:latin typeface="Irish Grover"/>
                <a:ea typeface="Irish Grover"/>
                <a:cs typeface="Irish Grover"/>
                <a:sym typeface="Irish Grover"/>
              </a:rPr>
              <a:t>Main Character</a:t>
            </a:r>
            <a:endParaRPr sz="2100">
              <a:latin typeface="Irish Grover"/>
              <a:ea typeface="Irish Grover"/>
              <a:cs typeface="Irish Grover"/>
              <a:sym typeface="Irish Grover"/>
            </a:endParaRPr>
          </a:p>
          <a:p>
            <a:pPr indent="0" lvl="0" marL="0" rtl="0" algn="l">
              <a:spcBef>
                <a:spcPts val="0"/>
              </a:spcBef>
              <a:spcAft>
                <a:spcPts val="0"/>
              </a:spcAft>
              <a:buNone/>
            </a:pPr>
            <a:r>
              <a:t/>
            </a:r>
            <a:endParaRPr sz="2100">
              <a:latin typeface="Irish Grover"/>
              <a:ea typeface="Irish Grover"/>
              <a:cs typeface="Irish Grover"/>
              <a:sym typeface="Irish Grover"/>
            </a:endParaRPr>
          </a:p>
          <a:p>
            <a:pPr indent="0" lvl="0" marL="0" rtl="0" algn="l">
              <a:spcBef>
                <a:spcPts val="0"/>
              </a:spcBef>
              <a:spcAft>
                <a:spcPts val="0"/>
              </a:spcAft>
              <a:buNone/>
            </a:pPr>
            <a:r>
              <a:rPr lang="en" sz="2100">
                <a:latin typeface="Irish Grover"/>
                <a:ea typeface="Irish Grover"/>
                <a:cs typeface="Irish Grover"/>
                <a:sym typeface="Irish Grover"/>
              </a:rPr>
              <a:t>Setting</a:t>
            </a:r>
            <a:endParaRPr sz="2100">
              <a:latin typeface="Irish Grover"/>
              <a:ea typeface="Irish Grover"/>
              <a:cs typeface="Irish Grover"/>
              <a:sym typeface="Irish Grover"/>
            </a:endParaRPr>
          </a:p>
          <a:p>
            <a:pPr indent="0" lvl="0" marL="0" rtl="0" algn="l">
              <a:spcBef>
                <a:spcPts val="0"/>
              </a:spcBef>
              <a:spcAft>
                <a:spcPts val="0"/>
              </a:spcAft>
              <a:buNone/>
            </a:pPr>
            <a:r>
              <a:t/>
            </a:r>
            <a:endParaRPr sz="2100">
              <a:latin typeface="Irish Grover"/>
              <a:ea typeface="Irish Grover"/>
              <a:cs typeface="Irish Grover"/>
              <a:sym typeface="Irish Grover"/>
            </a:endParaRPr>
          </a:p>
          <a:p>
            <a:pPr indent="0" lvl="0" marL="0" rtl="0" algn="l">
              <a:spcBef>
                <a:spcPts val="0"/>
              </a:spcBef>
              <a:spcAft>
                <a:spcPts val="0"/>
              </a:spcAft>
              <a:buNone/>
            </a:pPr>
            <a:r>
              <a:rPr lang="en" sz="2100">
                <a:latin typeface="Irish Grover"/>
                <a:ea typeface="Irish Grover"/>
                <a:cs typeface="Irish Grover"/>
                <a:sym typeface="Irish Grover"/>
              </a:rPr>
              <a:t>Problem</a:t>
            </a:r>
            <a:endParaRPr sz="2100">
              <a:latin typeface="Irish Grover"/>
              <a:ea typeface="Irish Grover"/>
              <a:cs typeface="Irish Grover"/>
              <a:sym typeface="Irish Grover"/>
            </a:endParaRPr>
          </a:p>
          <a:p>
            <a:pPr indent="0" lvl="0" marL="0" rtl="0" algn="l">
              <a:spcBef>
                <a:spcPts val="0"/>
              </a:spcBef>
              <a:spcAft>
                <a:spcPts val="0"/>
              </a:spcAft>
              <a:buNone/>
            </a:pPr>
            <a:r>
              <a:t/>
            </a:r>
            <a:endParaRPr sz="2100">
              <a:latin typeface="Irish Grover"/>
              <a:ea typeface="Irish Grover"/>
              <a:cs typeface="Irish Grover"/>
              <a:sym typeface="Irish Grover"/>
            </a:endParaRPr>
          </a:p>
          <a:p>
            <a:pPr indent="0" lvl="0" marL="0" rtl="0" algn="l">
              <a:spcBef>
                <a:spcPts val="0"/>
              </a:spcBef>
              <a:spcAft>
                <a:spcPts val="0"/>
              </a:spcAft>
              <a:buNone/>
            </a:pPr>
            <a:r>
              <a:rPr lang="en" sz="2100">
                <a:latin typeface="Irish Grover"/>
                <a:ea typeface="Irish Grover"/>
                <a:cs typeface="Irish Grover"/>
                <a:sym typeface="Irish Grover"/>
              </a:rPr>
              <a:t>Solution</a:t>
            </a:r>
            <a:endParaRPr sz="2100">
              <a:latin typeface="Irish Grover"/>
              <a:ea typeface="Irish Grover"/>
              <a:cs typeface="Irish Grover"/>
              <a:sym typeface="Irish Grover"/>
            </a:endParaRPr>
          </a:p>
          <a:p>
            <a:pPr indent="0" lvl="0" marL="0" rtl="0" algn="l">
              <a:spcBef>
                <a:spcPts val="0"/>
              </a:spcBef>
              <a:spcAft>
                <a:spcPts val="0"/>
              </a:spcAft>
              <a:buNone/>
            </a:pPr>
            <a:r>
              <a:t/>
            </a:r>
            <a:endParaRPr sz="2100">
              <a:latin typeface="Irish Grover"/>
              <a:ea typeface="Irish Grover"/>
              <a:cs typeface="Irish Grover"/>
              <a:sym typeface="Irish Grover"/>
            </a:endParaRPr>
          </a:p>
          <a:p>
            <a:pPr indent="0" lvl="0" marL="0" rtl="0" algn="l">
              <a:spcBef>
                <a:spcPts val="0"/>
              </a:spcBef>
              <a:spcAft>
                <a:spcPts val="0"/>
              </a:spcAft>
              <a:buNone/>
            </a:pPr>
            <a:r>
              <a:rPr lang="en" sz="2100">
                <a:latin typeface="Irish Grover"/>
                <a:ea typeface="Irish Grover"/>
                <a:cs typeface="Irish Grover"/>
                <a:sym typeface="Irish Grover"/>
              </a:rPr>
              <a:t>Theme</a:t>
            </a:r>
            <a:endParaRPr sz="2100">
              <a:latin typeface="Irish Grover"/>
              <a:ea typeface="Irish Grover"/>
              <a:cs typeface="Irish Grover"/>
              <a:sym typeface="Irish Grover"/>
            </a:endParaRPr>
          </a:p>
        </p:txBody>
      </p:sp>
      <p:sp>
        <p:nvSpPr>
          <p:cNvPr id="57" name="Google Shape;57;p13"/>
          <p:cNvSpPr txBox="1"/>
          <p:nvPr/>
        </p:nvSpPr>
        <p:spPr>
          <a:xfrm>
            <a:off x="-3317925" y="139800"/>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Irish Grover"/>
                <a:ea typeface="Irish Grover"/>
                <a:cs typeface="Irish Grover"/>
                <a:sym typeface="Irish Grover"/>
              </a:rPr>
              <a:t>Hi Teachers!</a:t>
            </a:r>
            <a:endParaRPr sz="2000">
              <a:solidFill>
                <a:schemeClr val="dk1"/>
              </a:solidFill>
              <a:latin typeface="Irish Grover"/>
              <a:ea typeface="Irish Grover"/>
              <a:cs typeface="Irish Grover"/>
              <a:sym typeface="Irish Grover"/>
            </a:endParaRPr>
          </a:p>
          <a:p>
            <a:pPr indent="0" lvl="0" marL="0" rtl="0" algn="l">
              <a:spcBef>
                <a:spcPts val="0"/>
              </a:spcBef>
              <a:spcAft>
                <a:spcPts val="0"/>
              </a:spcAft>
              <a:buNone/>
            </a:pPr>
            <a:r>
              <a:t/>
            </a:r>
            <a:endParaRPr sz="2000">
              <a:solidFill>
                <a:schemeClr val="dk1"/>
              </a:solidFill>
              <a:latin typeface="Irish Grover"/>
              <a:ea typeface="Irish Grover"/>
              <a:cs typeface="Irish Grover"/>
              <a:sym typeface="Irish Grover"/>
            </a:endParaRPr>
          </a:p>
          <a:p>
            <a:pPr indent="0" lvl="0" marL="0" rtl="0" algn="l">
              <a:spcBef>
                <a:spcPts val="0"/>
              </a:spcBef>
              <a:spcAft>
                <a:spcPts val="0"/>
              </a:spcAft>
              <a:buNone/>
            </a:pPr>
            <a:r>
              <a:rPr lang="en" sz="2000">
                <a:solidFill>
                  <a:schemeClr val="dk1"/>
                </a:solidFill>
                <a:latin typeface="Irish Grover"/>
                <a:ea typeface="Irish Grover"/>
                <a:cs typeface="Irish Grover"/>
                <a:sym typeface="Irish Grover"/>
              </a:rPr>
              <a:t>Feel free to add any additional directions to the slides or delete any of the elements for your students - including the Bitmojis!</a:t>
            </a:r>
            <a:endParaRPr sz="2000">
              <a:solidFill>
                <a:schemeClr val="dk1"/>
              </a:solidFill>
              <a:latin typeface="Irish Grover"/>
              <a:ea typeface="Irish Grover"/>
              <a:cs typeface="Irish Grover"/>
              <a:sym typeface="Irish Grover"/>
            </a:endParaRPr>
          </a:p>
          <a:p>
            <a:pPr indent="0" lvl="0" marL="0" rtl="0" algn="l">
              <a:spcBef>
                <a:spcPts val="0"/>
              </a:spcBef>
              <a:spcAft>
                <a:spcPts val="0"/>
              </a:spcAft>
              <a:buNone/>
            </a:pPr>
            <a:r>
              <a:t/>
            </a:r>
            <a:endParaRPr sz="2000">
              <a:solidFill>
                <a:schemeClr val="dk1"/>
              </a:solidFill>
              <a:latin typeface="Irish Grover"/>
              <a:ea typeface="Irish Grover"/>
              <a:cs typeface="Irish Grover"/>
              <a:sym typeface="Irish Grover"/>
            </a:endParaRPr>
          </a:p>
          <a:p>
            <a:pPr indent="0" lvl="0" marL="0" rtl="0" algn="l">
              <a:spcBef>
                <a:spcPts val="0"/>
              </a:spcBef>
              <a:spcAft>
                <a:spcPts val="0"/>
              </a:spcAft>
              <a:buNone/>
            </a:pPr>
            <a:r>
              <a:rPr lang="en" sz="2000">
                <a:solidFill>
                  <a:srgbClr val="FF9900"/>
                </a:solidFill>
                <a:latin typeface="Irish Grover"/>
                <a:ea typeface="Irish Grover"/>
                <a:cs typeface="Irish Grover"/>
                <a:sym typeface="Irish Grover"/>
              </a:rPr>
              <a:t>Delete this slide before sharing it with students.</a:t>
            </a:r>
            <a:r>
              <a:rPr lang="en" sz="2000">
                <a:solidFill>
                  <a:schemeClr val="dk1"/>
                </a:solidFill>
                <a:latin typeface="Irish Grover"/>
                <a:ea typeface="Irish Grover"/>
                <a:cs typeface="Irish Grover"/>
                <a:sym typeface="Irish Grover"/>
              </a:rPr>
              <a:t> </a:t>
            </a:r>
            <a:endParaRPr sz="600"/>
          </a:p>
        </p:txBody>
      </p:sp>
      <p:sp>
        <p:nvSpPr>
          <p:cNvPr id="58" name="Google Shape;58;p13"/>
          <p:cNvSpPr txBox="1"/>
          <p:nvPr/>
        </p:nvSpPr>
        <p:spPr>
          <a:xfrm>
            <a:off x="9361300" y="4165775"/>
            <a:ext cx="3114300" cy="2322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500">
                <a:solidFill>
                  <a:srgbClr val="E69138"/>
                </a:solidFill>
                <a:latin typeface="Sedgwick Ave"/>
                <a:ea typeface="Sedgwick Ave"/>
                <a:cs typeface="Sedgwick Ave"/>
                <a:sym typeface="Sedgwick Ave"/>
              </a:rPr>
              <a:t>To differentiate this lesson, pair students up and have them orally go over each of the story elements after reading the story. Using the story elements cards, they can take turns asking the questions and answering them using the sentence starters as an oral practice.</a:t>
            </a:r>
            <a:endParaRPr sz="1100">
              <a:solidFill>
                <a:srgbClr val="E69138"/>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2" name="Shape 62"/>
        <p:cNvGrpSpPr/>
        <p:nvPr/>
      </p:nvGrpSpPr>
      <p:grpSpPr>
        <a:xfrm>
          <a:off x="0" y="0"/>
          <a:ext cx="0" cy="0"/>
          <a:chOff x="0" y="0"/>
          <a:chExt cx="0" cy="0"/>
        </a:xfrm>
      </p:grpSpPr>
      <p:pic>
        <p:nvPicPr>
          <p:cNvPr id="63" name="Google Shape;63;p14"/>
          <p:cNvPicPr preferRelativeResize="0"/>
          <p:nvPr/>
        </p:nvPicPr>
        <p:blipFill>
          <a:blip r:embed="rId4">
            <a:alphaModFix/>
          </a:blip>
          <a:stretch>
            <a:fillRect/>
          </a:stretch>
        </p:blipFill>
        <p:spPr>
          <a:xfrm>
            <a:off x="-3513975" y="0"/>
            <a:ext cx="2568050" cy="2561425"/>
          </a:xfrm>
          <a:prstGeom prst="rect">
            <a:avLst/>
          </a:prstGeom>
          <a:noFill/>
          <a:ln>
            <a:noFill/>
          </a:ln>
        </p:spPr>
      </p:pic>
      <p:sp>
        <p:nvSpPr>
          <p:cNvPr id="64" name="Google Shape;64;p14"/>
          <p:cNvSpPr txBox="1"/>
          <p:nvPr/>
        </p:nvSpPr>
        <p:spPr>
          <a:xfrm>
            <a:off x="-4307600" y="3337250"/>
            <a:ext cx="4155300" cy="2761500"/>
          </a:xfrm>
          <a:prstGeom prst="rect">
            <a:avLst/>
          </a:prstGeom>
          <a:solidFill>
            <a:srgbClr val="FCE5CD"/>
          </a:solidFill>
          <a:ln cap="flat" cmpd="sng" w="38100">
            <a:solidFill>
              <a:srgbClr val="9900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100">
                <a:solidFill>
                  <a:srgbClr val="674EA7"/>
                </a:solidFill>
                <a:latin typeface="Irish Grover"/>
                <a:ea typeface="Irish Grover"/>
                <a:cs typeface="Irish Grover"/>
                <a:sym typeface="Irish Grover"/>
              </a:rPr>
              <a:t>GOBBLE, GOBBLE… </a:t>
            </a:r>
            <a:endParaRPr b="1">
              <a:solidFill>
                <a:schemeClr val="dk1"/>
              </a:solidFill>
            </a:endParaRPr>
          </a:p>
          <a:p>
            <a:pPr indent="0" lvl="0" marL="0" rtl="0" algn="ctr">
              <a:lnSpc>
                <a:spcPct val="115000"/>
              </a:lnSpc>
              <a:spcBef>
                <a:spcPts val="0"/>
              </a:spcBef>
              <a:spcAft>
                <a:spcPts val="0"/>
              </a:spcAft>
              <a:buNone/>
            </a:pPr>
            <a:r>
              <a:rPr b="1" lang="en" sz="2100">
                <a:solidFill>
                  <a:srgbClr val="674EA7"/>
                </a:solidFill>
                <a:latin typeface="Irish Grover"/>
                <a:ea typeface="Irish Grover"/>
                <a:cs typeface="Irish Grover"/>
                <a:sym typeface="Irish Grover"/>
              </a:rPr>
              <a:t>In this lesson, you will analyze story elements using the story,</a:t>
            </a:r>
            <a:r>
              <a:rPr b="1" lang="en" sz="2100" u="sng">
                <a:solidFill>
                  <a:srgbClr val="674EA7"/>
                </a:solidFill>
                <a:latin typeface="Irish Grover"/>
                <a:ea typeface="Irish Grover"/>
                <a:cs typeface="Irish Grover"/>
                <a:sym typeface="Irish Grover"/>
              </a:rPr>
              <a:t> Turkey Trouble.</a:t>
            </a:r>
            <a:endParaRPr b="1" sz="2100" u="sng">
              <a:solidFill>
                <a:srgbClr val="674EA7"/>
              </a:solidFill>
              <a:latin typeface="Irish Grover"/>
              <a:ea typeface="Irish Grover"/>
              <a:cs typeface="Irish Grover"/>
              <a:sym typeface="Irish Grover"/>
            </a:endParaRPr>
          </a:p>
          <a:p>
            <a:pPr indent="0" lvl="0" marL="0" rtl="0" algn="ctr">
              <a:lnSpc>
                <a:spcPct val="115000"/>
              </a:lnSpc>
              <a:spcBef>
                <a:spcPts val="0"/>
              </a:spcBef>
              <a:spcAft>
                <a:spcPts val="0"/>
              </a:spcAft>
              <a:buNone/>
            </a:pPr>
            <a:r>
              <a:t/>
            </a:r>
            <a:endParaRPr b="1" sz="2100" u="sng">
              <a:solidFill>
                <a:srgbClr val="674EA7"/>
              </a:solidFill>
              <a:latin typeface="Irish Grover"/>
              <a:ea typeface="Irish Grover"/>
              <a:cs typeface="Irish Grover"/>
              <a:sym typeface="Irish Grover"/>
            </a:endParaRPr>
          </a:p>
          <a:p>
            <a:pPr indent="0" lvl="0" marL="0" rtl="0" algn="ctr">
              <a:lnSpc>
                <a:spcPct val="115000"/>
              </a:lnSpc>
              <a:spcBef>
                <a:spcPts val="0"/>
              </a:spcBef>
              <a:spcAft>
                <a:spcPts val="0"/>
              </a:spcAft>
              <a:buNone/>
            </a:pPr>
            <a:r>
              <a:rPr b="1" lang="en" sz="2100">
                <a:solidFill>
                  <a:srgbClr val="674EA7"/>
                </a:solidFill>
                <a:latin typeface="Irish Grover"/>
                <a:ea typeface="Irish Grover"/>
                <a:cs typeface="Irish Grover"/>
                <a:sym typeface="Irish Grover"/>
              </a:rPr>
              <a:t>Listen to the story here</a:t>
            </a:r>
            <a:endParaRPr b="1" sz="2100">
              <a:solidFill>
                <a:srgbClr val="674EA7"/>
              </a:solidFill>
              <a:latin typeface="Irish Grover"/>
              <a:ea typeface="Irish Grover"/>
              <a:cs typeface="Irish Grover"/>
              <a:sym typeface="Irish Grover"/>
            </a:endParaRPr>
          </a:p>
        </p:txBody>
      </p:sp>
      <p:sp>
        <p:nvSpPr>
          <p:cNvPr id="65" name="Google Shape;65;p14"/>
          <p:cNvSpPr/>
          <p:nvPr/>
        </p:nvSpPr>
        <p:spPr>
          <a:xfrm rot="-1075202">
            <a:off x="-247891" y="3767714"/>
            <a:ext cx="3536360" cy="1900575"/>
          </a:xfrm>
          <a:prstGeom prst="rightArrow">
            <a:avLst>
              <a:gd fmla="val 50000" name="adj1"/>
              <a:gd fmla="val 50000" name="adj2"/>
            </a:avLst>
          </a:prstGeom>
          <a:solidFill>
            <a:srgbClr val="F6B26B"/>
          </a:solid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Please join us for a dramatic read of Turkey Trouble by Wendy Silvano  read by Miss Jill.&#10;To Preview Book or Purchase Copy Visit: https://amzn.to/2Jbva3Q" id="66" name="Google Shape;66;p14" title="Turkey Trouble by Wendi Silvano (Read Aloud) Thanksgiving Fall | Storytime">
            <a:hlinkClick r:id="rId5"/>
          </p:cNvPr>
          <p:cNvPicPr preferRelativeResize="0"/>
          <p:nvPr/>
        </p:nvPicPr>
        <p:blipFill>
          <a:blip r:embed="rId6">
            <a:alphaModFix/>
          </a:blip>
          <a:stretch>
            <a:fillRect/>
          </a:stretch>
        </p:blipFill>
        <p:spPr>
          <a:xfrm>
            <a:off x="3366942" y="2561425"/>
            <a:ext cx="5447434" cy="4085575"/>
          </a:xfrm>
          <a:prstGeom prst="rect">
            <a:avLst/>
          </a:prstGeom>
          <a:noFill/>
          <a:ln>
            <a:noFill/>
          </a:ln>
        </p:spPr>
      </p:pic>
      <p:sp>
        <p:nvSpPr>
          <p:cNvPr id="67" name="Google Shape;67;p14"/>
          <p:cNvSpPr txBox="1"/>
          <p:nvPr/>
        </p:nvSpPr>
        <p:spPr>
          <a:xfrm>
            <a:off x="9296300" y="329675"/>
            <a:ext cx="3312600" cy="4085700"/>
          </a:xfrm>
          <a:prstGeom prst="rect">
            <a:avLst/>
          </a:prstGeom>
          <a:noFill/>
          <a:ln cap="flat" cmpd="sng" w="76200">
            <a:solidFill>
              <a:srgbClr val="E69138"/>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2600">
                <a:latin typeface="Irish Grover"/>
                <a:ea typeface="Irish Grover"/>
                <a:cs typeface="Irish Grover"/>
                <a:sym typeface="Irish Grover"/>
              </a:rPr>
              <a:t>Story Elements:</a:t>
            </a:r>
            <a:endParaRPr sz="2600">
              <a:latin typeface="Irish Grover"/>
              <a:ea typeface="Irish Grover"/>
              <a:cs typeface="Irish Grover"/>
              <a:sym typeface="Irish Grover"/>
            </a:endParaRPr>
          </a:p>
          <a:p>
            <a:pPr indent="0" lvl="0" marL="0" rtl="0" algn="l">
              <a:spcBef>
                <a:spcPts val="0"/>
              </a:spcBef>
              <a:spcAft>
                <a:spcPts val="0"/>
              </a:spcAft>
              <a:buNone/>
            </a:pPr>
            <a:r>
              <a:t/>
            </a:r>
            <a:endParaRPr sz="1200">
              <a:latin typeface="Irish Grover"/>
              <a:ea typeface="Irish Grover"/>
              <a:cs typeface="Irish Grover"/>
              <a:sym typeface="Irish Grover"/>
            </a:endParaRPr>
          </a:p>
          <a:p>
            <a:pPr indent="0" lvl="0" marL="0" rtl="0" algn="l">
              <a:spcBef>
                <a:spcPts val="0"/>
              </a:spcBef>
              <a:spcAft>
                <a:spcPts val="0"/>
              </a:spcAft>
              <a:buNone/>
            </a:pPr>
            <a:r>
              <a:rPr lang="en" sz="2000">
                <a:latin typeface="Irish Grover"/>
                <a:ea typeface="Irish Grover"/>
                <a:cs typeface="Irish Grover"/>
                <a:sym typeface="Irish Grover"/>
              </a:rPr>
              <a:t>Main Character</a:t>
            </a:r>
            <a:endParaRPr sz="2000">
              <a:latin typeface="Irish Grover"/>
              <a:ea typeface="Irish Grover"/>
              <a:cs typeface="Irish Grover"/>
              <a:sym typeface="Irish Grover"/>
            </a:endParaRPr>
          </a:p>
          <a:p>
            <a:pPr indent="0" lvl="0" marL="0" rtl="0" algn="l">
              <a:spcBef>
                <a:spcPts val="0"/>
              </a:spcBef>
              <a:spcAft>
                <a:spcPts val="0"/>
              </a:spcAft>
              <a:buNone/>
            </a:pPr>
            <a:r>
              <a:t/>
            </a:r>
            <a:endParaRPr sz="2000">
              <a:latin typeface="Irish Grover"/>
              <a:ea typeface="Irish Grover"/>
              <a:cs typeface="Irish Grover"/>
              <a:sym typeface="Irish Grover"/>
            </a:endParaRPr>
          </a:p>
          <a:p>
            <a:pPr indent="0" lvl="0" marL="0" rtl="0" algn="l">
              <a:spcBef>
                <a:spcPts val="0"/>
              </a:spcBef>
              <a:spcAft>
                <a:spcPts val="0"/>
              </a:spcAft>
              <a:buNone/>
            </a:pPr>
            <a:r>
              <a:rPr lang="en" sz="2000">
                <a:latin typeface="Irish Grover"/>
                <a:ea typeface="Irish Grover"/>
                <a:cs typeface="Irish Grover"/>
                <a:sym typeface="Irish Grover"/>
              </a:rPr>
              <a:t>Setting</a:t>
            </a:r>
            <a:endParaRPr sz="2000">
              <a:latin typeface="Irish Grover"/>
              <a:ea typeface="Irish Grover"/>
              <a:cs typeface="Irish Grover"/>
              <a:sym typeface="Irish Grover"/>
            </a:endParaRPr>
          </a:p>
          <a:p>
            <a:pPr indent="0" lvl="0" marL="0" rtl="0" algn="l">
              <a:spcBef>
                <a:spcPts val="0"/>
              </a:spcBef>
              <a:spcAft>
                <a:spcPts val="0"/>
              </a:spcAft>
              <a:buNone/>
            </a:pPr>
            <a:r>
              <a:t/>
            </a:r>
            <a:endParaRPr sz="2000">
              <a:latin typeface="Irish Grover"/>
              <a:ea typeface="Irish Grover"/>
              <a:cs typeface="Irish Grover"/>
              <a:sym typeface="Irish Grover"/>
            </a:endParaRPr>
          </a:p>
          <a:p>
            <a:pPr indent="0" lvl="0" marL="0" rtl="0" algn="l">
              <a:spcBef>
                <a:spcPts val="0"/>
              </a:spcBef>
              <a:spcAft>
                <a:spcPts val="0"/>
              </a:spcAft>
              <a:buNone/>
            </a:pPr>
            <a:r>
              <a:rPr lang="en" sz="2000">
                <a:latin typeface="Irish Grover"/>
                <a:ea typeface="Irish Grover"/>
                <a:cs typeface="Irish Grover"/>
                <a:sym typeface="Irish Grover"/>
              </a:rPr>
              <a:t>Problem</a:t>
            </a:r>
            <a:endParaRPr sz="2000">
              <a:latin typeface="Irish Grover"/>
              <a:ea typeface="Irish Grover"/>
              <a:cs typeface="Irish Grover"/>
              <a:sym typeface="Irish Grover"/>
            </a:endParaRPr>
          </a:p>
          <a:p>
            <a:pPr indent="0" lvl="0" marL="0" rtl="0" algn="l">
              <a:spcBef>
                <a:spcPts val="0"/>
              </a:spcBef>
              <a:spcAft>
                <a:spcPts val="0"/>
              </a:spcAft>
              <a:buNone/>
            </a:pPr>
            <a:r>
              <a:t/>
            </a:r>
            <a:endParaRPr sz="2000">
              <a:latin typeface="Irish Grover"/>
              <a:ea typeface="Irish Grover"/>
              <a:cs typeface="Irish Grover"/>
              <a:sym typeface="Irish Grover"/>
            </a:endParaRPr>
          </a:p>
          <a:p>
            <a:pPr indent="0" lvl="0" marL="0" rtl="0" algn="l">
              <a:spcBef>
                <a:spcPts val="0"/>
              </a:spcBef>
              <a:spcAft>
                <a:spcPts val="0"/>
              </a:spcAft>
              <a:buNone/>
            </a:pPr>
            <a:r>
              <a:rPr lang="en" sz="2000">
                <a:latin typeface="Irish Grover"/>
                <a:ea typeface="Irish Grover"/>
                <a:cs typeface="Irish Grover"/>
                <a:sym typeface="Irish Grover"/>
              </a:rPr>
              <a:t>Solution</a:t>
            </a:r>
            <a:endParaRPr sz="2000">
              <a:latin typeface="Irish Grover"/>
              <a:ea typeface="Irish Grover"/>
              <a:cs typeface="Irish Grover"/>
              <a:sym typeface="Irish Grover"/>
            </a:endParaRPr>
          </a:p>
          <a:p>
            <a:pPr indent="0" lvl="0" marL="0" rtl="0" algn="l">
              <a:spcBef>
                <a:spcPts val="0"/>
              </a:spcBef>
              <a:spcAft>
                <a:spcPts val="0"/>
              </a:spcAft>
              <a:buNone/>
            </a:pPr>
            <a:r>
              <a:t/>
            </a:r>
            <a:endParaRPr sz="2000">
              <a:latin typeface="Irish Grover"/>
              <a:ea typeface="Irish Grover"/>
              <a:cs typeface="Irish Grover"/>
              <a:sym typeface="Irish Grover"/>
            </a:endParaRPr>
          </a:p>
          <a:p>
            <a:pPr indent="0" lvl="0" marL="0" rtl="0" algn="l">
              <a:spcBef>
                <a:spcPts val="0"/>
              </a:spcBef>
              <a:spcAft>
                <a:spcPts val="0"/>
              </a:spcAft>
              <a:buNone/>
            </a:pPr>
            <a:r>
              <a:rPr lang="en" sz="2000">
                <a:latin typeface="Irish Grover"/>
                <a:ea typeface="Irish Grover"/>
                <a:cs typeface="Irish Grover"/>
                <a:sym typeface="Irish Grover"/>
              </a:rPr>
              <a:t>Theme</a:t>
            </a:r>
            <a:endParaRPr sz="2000">
              <a:latin typeface="Irish Grover"/>
              <a:ea typeface="Irish Grover"/>
              <a:cs typeface="Irish Grover"/>
              <a:sym typeface="Irish Grove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B26B"/>
        </a:solidFill>
      </p:bgPr>
    </p:bg>
    <p:spTree>
      <p:nvGrpSpPr>
        <p:cNvPr id="71" name="Shape 71"/>
        <p:cNvGrpSpPr/>
        <p:nvPr/>
      </p:nvGrpSpPr>
      <p:grpSpPr>
        <a:xfrm>
          <a:off x="0" y="0"/>
          <a:ext cx="0" cy="0"/>
          <a:chOff x="0" y="0"/>
          <a:chExt cx="0" cy="0"/>
        </a:xfrm>
      </p:grpSpPr>
      <p:sp>
        <p:nvSpPr>
          <p:cNvPr id="72" name="Google Shape;72;p15"/>
          <p:cNvSpPr txBox="1"/>
          <p:nvPr/>
        </p:nvSpPr>
        <p:spPr>
          <a:xfrm>
            <a:off x="147800" y="210625"/>
            <a:ext cx="8996100" cy="6366600"/>
          </a:xfrm>
          <a:prstGeom prst="rect">
            <a:avLst/>
          </a:prstGeom>
          <a:noFill/>
          <a:ln cap="flat" cmpd="sng" w="76200">
            <a:solidFill>
              <a:srgbClr val="783F04"/>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800">
                <a:solidFill>
                  <a:schemeClr val="dk1"/>
                </a:solidFill>
                <a:latin typeface="Irish Grover"/>
                <a:ea typeface="Irish Grover"/>
                <a:cs typeface="Irish Grover"/>
                <a:sym typeface="Irish Grover"/>
              </a:rPr>
              <a:t>Title of book:</a:t>
            </a:r>
            <a:endParaRPr sz="2800">
              <a:solidFill>
                <a:schemeClr val="dk1"/>
              </a:solidFill>
              <a:latin typeface="Irish Grover"/>
              <a:ea typeface="Irish Grover"/>
              <a:cs typeface="Irish Grover"/>
              <a:sym typeface="Irish Grover"/>
            </a:endParaRPr>
          </a:p>
          <a:p>
            <a:pPr indent="0" lvl="0" marL="0" rtl="0" algn="l">
              <a:spcBef>
                <a:spcPts val="0"/>
              </a:spcBef>
              <a:spcAft>
                <a:spcPts val="0"/>
              </a:spcAft>
              <a:buClr>
                <a:schemeClr val="dk1"/>
              </a:buClr>
              <a:buSzPts val="1100"/>
              <a:buFont typeface="Arial"/>
              <a:buNone/>
            </a:pPr>
            <a:r>
              <a:rPr lang="en" sz="2800">
                <a:solidFill>
                  <a:schemeClr val="dk1"/>
                </a:solidFill>
                <a:latin typeface="Irish Grover"/>
                <a:ea typeface="Irish Grover"/>
                <a:cs typeface="Irish Grover"/>
                <a:sym typeface="Irish Grover"/>
              </a:rPr>
              <a:t>Genre: </a:t>
            </a:r>
            <a:endParaRPr sz="2800">
              <a:solidFill>
                <a:schemeClr val="dk1"/>
              </a:solidFill>
              <a:latin typeface="Irish Grover"/>
              <a:ea typeface="Irish Grover"/>
              <a:cs typeface="Irish Grover"/>
              <a:sym typeface="Irish Grover"/>
            </a:endParaRPr>
          </a:p>
          <a:p>
            <a:pPr indent="0" lvl="0" marL="0" rtl="0" algn="l">
              <a:spcBef>
                <a:spcPts val="0"/>
              </a:spcBef>
              <a:spcAft>
                <a:spcPts val="0"/>
              </a:spcAft>
              <a:buNone/>
            </a:pPr>
            <a:r>
              <a:rPr lang="en" sz="2800">
                <a:solidFill>
                  <a:schemeClr val="dk1"/>
                </a:solidFill>
                <a:latin typeface="Irish Grover"/>
                <a:ea typeface="Irish Grover"/>
                <a:cs typeface="Irish Grover"/>
                <a:sym typeface="Irish Grover"/>
              </a:rPr>
              <a:t>Author’s Purpose:</a:t>
            </a:r>
            <a:endParaRPr sz="2800">
              <a:latin typeface="Irish Grover"/>
              <a:ea typeface="Irish Grover"/>
              <a:cs typeface="Irish Grover"/>
              <a:sym typeface="Irish Grover"/>
            </a:endParaRPr>
          </a:p>
          <a:p>
            <a:pPr indent="0" lvl="0" marL="0" rtl="0" algn="l">
              <a:spcBef>
                <a:spcPts val="0"/>
              </a:spcBef>
              <a:spcAft>
                <a:spcPts val="0"/>
              </a:spcAft>
              <a:buNone/>
            </a:pPr>
            <a:r>
              <a:t/>
            </a:r>
            <a:endParaRPr>
              <a:latin typeface="Irish Grover"/>
              <a:ea typeface="Irish Grover"/>
              <a:cs typeface="Irish Grover"/>
              <a:sym typeface="Irish Grover"/>
            </a:endParaRPr>
          </a:p>
          <a:p>
            <a:pPr indent="0" lvl="0" marL="0" rtl="0" algn="l">
              <a:spcBef>
                <a:spcPts val="0"/>
              </a:spcBef>
              <a:spcAft>
                <a:spcPts val="0"/>
              </a:spcAft>
              <a:buNone/>
            </a:pPr>
            <a:r>
              <a:rPr lang="en" sz="2200">
                <a:latin typeface="Irish Grover"/>
                <a:ea typeface="Irish Grover"/>
                <a:cs typeface="Irish Grover"/>
                <a:sym typeface="Irish Grover"/>
              </a:rPr>
              <a:t>Main Character: Who is the main character in the story?</a:t>
            </a:r>
            <a:endParaRPr sz="2200">
              <a:latin typeface="Irish Grover"/>
              <a:ea typeface="Irish Grover"/>
              <a:cs typeface="Irish Grover"/>
              <a:sym typeface="Irish Grover"/>
            </a:endParaRPr>
          </a:p>
          <a:p>
            <a:pPr indent="0" lvl="0" marL="0" rtl="0" algn="l">
              <a:spcBef>
                <a:spcPts val="0"/>
              </a:spcBef>
              <a:spcAft>
                <a:spcPts val="0"/>
              </a:spcAft>
              <a:buNone/>
            </a:pPr>
            <a:r>
              <a:t/>
            </a:r>
            <a:endParaRPr sz="2200">
              <a:latin typeface="Irish Grover"/>
              <a:ea typeface="Irish Grover"/>
              <a:cs typeface="Irish Grover"/>
              <a:sym typeface="Irish Grover"/>
            </a:endParaRPr>
          </a:p>
          <a:p>
            <a:pPr indent="0" lvl="0" marL="0" rtl="0" algn="l">
              <a:spcBef>
                <a:spcPts val="0"/>
              </a:spcBef>
              <a:spcAft>
                <a:spcPts val="0"/>
              </a:spcAft>
              <a:buNone/>
            </a:pPr>
            <a:r>
              <a:t/>
            </a:r>
            <a:endParaRPr sz="2200">
              <a:latin typeface="Irish Grover"/>
              <a:ea typeface="Irish Grover"/>
              <a:cs typeface="Irish Grover"/>
              <a:sym typeface="Irish Grover"/>
            </a:endParaRPr>
          </a:p>
          <a:p>
            <a:pPr indent="0" lvl="0" marL="0" rtl="0" algn="l">
              <a:spcBef>
                <a:spcPts val="0"/>
              </a:spcBef>
              <a:spcAft>
                <a:spcPts val="0"/>
              </a:spcAft>
              <a:buNone/>
            </a:pPr>
            <a:r>
              <a:rPr lang="en" sz="2200">
                <a:latin typeface="Irish Grover"/>
                <a:ea typeface="Irish Grover"/>
                <a:cs typeface="Irish Grover"/>
                <a:sym typeface="Irish Grover"/>
              </a:rPr>
              <a:t>Setting: Where did the story take place?</a:t>
            </a:r>
            <a:endParaRPr sz="2200">
              <a:latin typeface="Irish Grover"/>
              <a:ea typeface="Irish Grover"/>
              <a:cs typeface="Irish Grover"/>
              <a:sym typeface="Irish Grover"/>
            </a:endParaRPr>
          </a:p>
          <a:p>
            <a:pPr indent="0" lvl="0" marL="0" rtl="0" algn="l">
              <a:spcBef>
                <a:spcPts val="0"/>
              </a:spcBef>
              <a:spcAft>
                <a:spcPts val="0"/>
              </a:spcAft>
              <a:buNone/>
            </a:pPr>
            <a:r>
              <a:t/>
            </a:r>
            <a:endParaRPr sz="2200">
              <a:latin typeface="Irish Grover"/>
              <a:ea typeface="Irish Grover"/>
              <a:cs typeface="Irish Grover"/>
              <a:sym typeface="Irish Grover"/>
            </a:endParaRPr>
          </a:p>
          <a:p>
            <a:pPr indent="0" lvl="0" marL="0" rtl="0" algn="l">
              <a:spcBef>
                <a:spcPts val="0"/>
              </a:spcBef>
              <a:spcAft>
                <a:spcPts val="0"/>
              </a:spcAft>
              <a:buNone/>
            </a:pPr>
            <a:r>
              <a:t/>
            </a:r>
            <a:endParaRPr sz="2200">
              <a:latin typeface="Irish Grover"/>
              <a:ea typeface="Irish Grover"/>
              <a:cs typeface="Irish Grover"/>
              <a:sym typeface="Irish Grover"/>
            </a:endParaRPr>
          </a:p>
          <a:p>
            <a:pPr indent="0" lvl="0" marL="0" rtl="0" algn="l">
              <a:spcBef>
                <a:spcPts val="0"/>
              </a:spcBef>
              <a:spcAft>
                <a:spcPts val="0"/>
              </a:spcAft>
              <a:buNone/>
            </a:pPr>
            <a:r>
              <a:rPr lang="en" sz="2200">
                <a:latin typeface="Irish Grover"/>
                <a:ea typeface="Irish Grover"/>
                <a:cs typeface="Irish Grover"/>
                <a:sym typeface="Irish Grover"/>
              </a:rPr>
              <a:t>Problem: What was the problem in the story?</a:t>
            </a:r>
            <a:endParaRPr sz="2200">
              <a:latin typeface="Irish Grover"/>
              <a:ea typeface="Irish Grover"/>
              <a:cs typeface="Irish Grover"/>
              <a:sym typeface="Irish Grover"/>
            </a:endParaRPr>
          </a:p>
          <a:p>
            <a:pPr indent="0" lvl="0" marL="0" rtl="0" algn="l">
              <a:spcBef>
                <a:spcPts val="0"/>
              </a:spcBef>
              <a:spcAft>
                <a:spcPts val="0"/>
              </a:spcAft>
              <a:buNone/>
            </a:pPr>
            <a:r>
              <a:t/>
            </a:r>
            <a:endParaRPr sz="2200">
              <a:latin typeface="Irish Grover"/>
              <a:ea typeface="Irish Grover"/>
              <a:cs typeface="Irish Grover"/>
              <a:sym typeface="Irish Grover"/>
            </a:endParaRPr>
          </a:p>
          <a:p>
            <a:pPr indent="0" lvl="0" marL="0" rtl="0" algn="l">
              <a:spcBef>
                <a:spcPts val="0"/>
              </a:spcBef>
              <a:spcAft>
                <a:spcPts val="0"/>
              </a:spcAft>
              <a:buNone/>
            </a:pPr>
            <a:r>
              <a:t/>
            </a:r>
            <a:endParaRPr sz="2200">
              <a:latin typeface="Irish Grover"/>
              <a:ea typeface="Irish Grover"/>
              <a:cs typeface="Irish Grover"/>
              <a:sym typeface="Irish Grover"/>
            </a:endParaRPr>
          </a:p>
          <a:p>
            <a:pPr indent="0" lvl="0" marL="0" rtl="0" algn="l">
              <a:spcBef>
                <a:spcPts val="0"/>
              </a:spcBef>
              <a:spcAft>
                <a:spcPts val="0"/>
              </a:spcAft>
              <a:buNone/>
            </a:pPr>
            <a:r>
              <a:rPr lang="en" sz="2200">
                <a:latin typeface="Irish Grover"/>
                <a:ea typeface="Irish Grover"/>
                <a:cs typeface="Irish Grover"/>
                <a:sym typeface="Irish Grover"/>
              </a:rPr>
              <a:t>Solution: How did the main character solve the problem?</a:t>
            </a:r>
            <a:endParaRPr sz="2200">
              <a:latin typeface="Irish Grover"/>
              <a:ea typeface="Irish Grover"/>
              <a:cs typeface="Irish Grover"/>
              <a:sym typeface="Irish Grover"/>
            </a:endParaRPr>
          </a:p>
          <a:p>
            <a:pPr indent="0" lvl="0" marL="0" rtl="0" algn="l">
              <a:spcBef>
                <a:spcPts val="0"/>
              </a:spcBef>
              <a:spcAft>
                <a:spcPts val="0"/>
              </a:spcAft>
              <a:buNone/>
            </a:pPr>
            <a:r>
              <a:t/>
            </a:r>
            <a:endParaRPr sz="2200">
              <a:latin typeface="Irish Grover"/>
              <a:ea typeface="Irish Grover"/>
              <a:cs typeface="Irish Grover"/>
              <a:sym typeface="Irish Grover"/>
            </a:endParaRPr>
          </a:p>
          <a:p>
            <a:pPr indent="0" lvl="0" marL="0" rtl="0" algn="l">
              <a:spcBef>
                <a:spcPts val="0"/>
              </a:spcBef>
              <a:spcAft>
                <a:spcPts val="0"/>
              </a:spcAft>
              <a:buNone/>
            </a:pPr>
            <a:r>
              <a:t/>
            </a:r>
            <a:endParaRPr sz="2200">
              <a:latin typeface="Irish Grover"/>
              <a:ea typeface="Irish Grover"/>
              <a:cs typeface="Irish Grover"/>
              <a:sym typeface="Irish Grover"/>
            </a:endParaRPr>
          </a:p>
          <a:p>
            <a:pPr indent="0" lvl="0" marL="0" rtl="0" algn="l">
              <a:spcBef>
                <a:spcPts val="0"/>
              </a:spcBef>
              <a:spcAft>
                <a:spcPts val="0"/>
              </a:spcAft>
              <a:buNone/>
            </a:pPr>
            <a:r>
              <a:rPr lang="en" sz="2200">
                <a:latin typeface="Irish Grover"/>
                <a:ea typeface="Irish Grover"/>
                <a:cs typeface="Irish Grover"/>
                <a:sym typeface="Irish Grover"/>
              </a:rPr>
              <a:t>Theme: What was the theme of the story?</a:t>
            </a:r>
            <a:endParaRPr sz="2200">
              <a:latin typeface="Irish Grover"/>
              <a:ea typeface="Irish Grover"/>
              <a:cs typeface="Irish Grover"/>
              <a:sym typeface="Irish Grover"/>
            </a:endParaRPr>
          </a:p>
        </p:txBody>
      </p:sp>
      <p:sp>
        <p:nvSpPr>
          <p:cNvPr id="73" name="Google Shape;73;p15"/>
          <p:cNvSpPr txBox="1"/>
          <p:nvPr/>
        </p:nvSpPr>
        <p:spPr>
          <a:xfrm>
            <a:off x="-3103075" y="290350"/>
            <a:ext cx="2641200" cy="2013900"/>
          </a:xfrm>
          <a:prstGeom prst="rect">
            <a:avLst/>
          </a:prstGeom>
          <a:solidFill>
            <a:srgbClr val="FCE5CD"/>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1"/>
                </a:solidFill>
                <a:latin typeface="Sedgwick Ave"/>
                <a:ea typeface="Sedgwick Ave"/>
                <a:cs typeface="Sedgwick Ave"/>
                <a:sym typeface="Sedgwick Ave"/>
              </a:rPr>
              <a:t>Think about the book you read/heard.  Type in the answer to each of the questions - the answers have been started for you.</a:t>
            </a:r>
            <a:endParaRPr/>
          </a:p>
        </p:txBody>
      </p:sp>
      <p:sp>
        <p:nvSpPr>
          <p:cNvPr id="74" name="Google Shape;74;p15"/>
          <p:cNvSpPr txBox="1"/>
          <p:nvPr/>
        </p:nvSpPr>
        <p:spPr>
          <a:xfrm>
            <a:off x="2339850" y="210625"/>
            <a:ext cx="5109300" cy="61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dk1"/>
                </a:solidFill>
                <a:latin typeface="Irish Grover"/>
                <a:ea typeface="Irish Grover"/>
                <a:cs typeface="Irish Grover"/>
                <a:sym typeface="Irish Grover"/>
              </a:rPr>
              <a:t>Type here</a:t>
            </a:r>
            <a:endParaRPr sz="800"/>
          </a:p>
        </p:txBody>
      </p:sp>
      <p:sp>
        <p:nvSpPr>
          <p:cNvPr id="75" name="Google Shape;75;p15"/>
          <p:cNvSpPr txBox="1"/>
          <p:nvPr/>
        </p:nvSpPr>
        <p:spPr>
          <a:xfrm>
            <a:off x="1485888" y="658625"/>
            <a:ext cx="5109300" cy="61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dk1"/>
                </a:solidFill>
                <a:latin typeface="Irish Grover"/>
                <a:ea typeface="Irish Grover"/>
                <a:cs typeface="Irish Grover"/>
                <a:sym typeface="Irish Grover"/>
              </a:rPr>
              <a:t>Type here</a:t>
            </a:r>
            <a:endParaRPr sz="800"/>
          </a:p>
        </p:txBody>
      </p:sp>
      <p:sp>
        <p:nvSpPr>
          <p:cNvPr id="76" name="Google Shape;76;p15"/>
          <p:cNvSpPr txBox="1"/>
          <p:nvPr/>
        </p:nvSpPr>
        <p:spPr>
          <a:xfrm>
            <a:off x="3147175" y="1121400"/>
            <a:ext cx="5109300" cy="61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dk1"/>
                </a:solidFill>
                <a:latin typeface="Irish Grover"/>
                <a:ea typeface="Irish Grover"/>
                <a:cs typeface="Irish Grover"/>
                <a:sym typeface="Irish Grover"/>
              </a:rPr>
              <a:t>Type here</a:t>
            </a:r>
            <a:endParaRPr sz="800"/>
          </a:p>
        </p:txBody>
      </p:sp>
      <p:sp>
        <p:nvSpPr>
          <p:cNvPr id="77" name="Google Shape;77;p15"/>
          <p:cNvSpPr txBox="1"/>
          <p:nvPr/>
        </p:nvSpPr>
        <p:spPr>
          <a:xfrm>
            <a:off x="428550" y="2069700"/>
            <a:ext cx="7224000" cy="61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dk1"/>
                </a:solidFill>
                <a:latin typeface="Irish Grover"/>
                <a:ea typeface="Irish Grover"/>
                <a:cs typeface="Irish Grover"/>
                <a:sym typeface="Irish Grover"/>
              </a:rPr>
              <a:t>The main character was </a:t>
            </a:r>
            <a:endParaRPr sz="800"/>
          </a:p>
        </p:txBody>
      </p:sp>
      <p:sp>
        <p:nvSpPr>
          <p:cNvPr id="78" name="Google Shape;78;p15"/>
          <p:cNvSpPr txBox="1"/>
          <p:nvPr/>
        </p:nvSpPr>
        <p:spPr>
          <a:xfrm>
            <a:off x="525500" y="3094200"/>
            <a:ext cx="5109300" cy="61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dk1"/>
                </a:solidFill>
                <a:latin typeface="Irish Grover"/>
                <a:ea typeface="Irish Grover"/>
                <a:cs typeface="Irish Grover"/>
                <a:sym typeface="Irish Grover"/>
              </a:rPr>
              <a:t>The story was set </a:t>
            </a:r>
            <a:endParaRPr sz="800"/>
          </a:p>
        </p:txBody>
      </p:sp>
      <p:sp>
        <p:nvSpPr>
          <p:cNvPr id="79" name="Google Shape;79;p15"/>
          <p:cNvSpPr txBox="1"/>
          <p:nvPr/>
        </p:nvSpPr>
        <p:spPr>
          <a:xfrm>
            <a:off x="633550" y="4023875"/>
            <a:ext cx="7224000" cy="61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dk1"/>
                </a:solidFill>
                <a:latin typeface="Irish Grover"/>
                <a:ea typeface="Irish Grover"/>
                <a:cs typeface="Irish Grover"/>
                <a:sym typeface="Irish Grover"/>
              </a:rPr>
              <a:t>The problem was </a:t>
            </a:r>
            <a:endParaRPr sz="800"/>
          </a:p>
        </p:txBody>
      </p:sp>
      <p:sp>
        <p:nvSpPr>
          <p:cNvPr id="80" name="Google Shape;80;p15"/>
          <p:cNvSpPr txBox="1"/>
          <p:nvPr/>
        </p:nvSpPr>
        <p:spPr>
          <a:xfrm>
            <a:off x="726850" y="5029750"/>
            <a:ext cx="7003200" cy="61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dk1"/>
                </a:solidFill>
                <a:latin typeface="Irish Grover"/>
                <a:ea typeface="Irish Grover"/>
                <a:cs typeface="Irish Grover"/>
                <a:sym typeface="Irish Grover"/>
              </a:rPr>
              <a:t>The solution was </a:t>
            </a:r>
            <a:endParaRPr sz="800"/>
          </a:p>
        </p:txBody>
      </p:sp>
      <p:sp>
        <p:nvSpPr>
          <p:cNvPr id="81" name="Google Shape;81;p15"/>
          <p:cNvSpPr txBox="1"/>
          <p:nvPr/>
        </p:nvSpPr>
        <p:spPr>
          <a:xfrm>
            <a:off x="633550" y="5961025"/>
            <a:ext cx="7894500" cy="61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dk1"/>
                </a:solidFill>
                <a:latin typeface="Irish Grover"/>
                <a:ea typeface="Irish Grover"/>
                <a:cs typeface="Irish Grover"/>
                <a:sym typeface="Irish Grover"/>
              </a:rPr>
              <a:t>The theme was </a:t>
            </a:r>
            <a:endParaRPr sz="800"/>
          </a:p>
        </p:txBody>
      </p:sp>
      <p:pic>
        <p:nvPicPr>
          <p:cNvPr id="82" name="Google Shape;82;p15">
            <a:hlinkClick action="ppaction://hlinkshowjump?jump=nextslide"/>
          </p:cNvPr>
          <p:cNvPicPr preferRelativeResize="0"/>
          <p:nvPr/>
        </p:nvPicPr>
        <p:blipFill>
          <a:blip r:embed="rId3">
            <a:alphaModFix/>
          </a:blip>
          <a:stretch>
            <a:fillRect/>
          </a:stretch>
        </p:blipFill>
        <p:spPr>
          <a:xfrm>
            <a:off x="8700202" y="429650"/>
            <a:ext cx="3328925" cy="2483925"/>
          </a:xfrm>
          <a:prstGeom prst="rect">
            <a:avLst/>
          </a:prstGeom>
          <a:noFill/>
          <a:ln>
            <a:noFill/>
          </a:ln>
        </p:spPr>
      </p:pic>
      <p:sp>
        <p:nvSpPr>
          <p:cNvPr id="83" name="Google Shape;83;p15"/>
          <p:cNvSpPr txBox="1"/>
          <p:nvPr/>
        </p:nvSpPr>
        <p:spPr>
          <a:xfrm>
            <a:off x="-3676050" y="2483925"/>
            <a:ext cx="3312600" cy="4085700"/>
          </a:xfrm>
          <a:prstGeom prst="rect">
            <a:avLst/>
          </a:prstGeom>
          <a:noFill/>
          <a:ln cap="flat" cmpd="sng" w="76200">
            <a:solidFill>
              <a:srgbClr val="E69138"/>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2600">
                <a:latin typeface="Irish Grover"/>
                <a:ea typeface="Irish Grover"/>
                <a:cs typeface="Irish Grover"/>
                <a:sym typeface="Irish Grover"/>
              </a:rPr>
              <a:t>Story Elements:</a:t>
            </a:r>
            <a:endParaRPr sz="2600">
              <a:latin typeface="Irish Grover"/>
              <a:ea typeface="Irish Grover"/>
              <a:cs typeface="Irish Grover"/>
              <a:sym typeface="Irish Grover"/>
            </a:endParaRPr>
          </a:p>
          <a:p>
            <a:pPr indent="0" lvl="0" marL="0" rtl="0" algn="l">
              <a:spcBef>
                <a:spcPts val="0"/>
              </a:spcBef>
              <a:spcAft>
                <a:spcPts val="0"/>
              </a:spcAft>
              <a:buNone/>
            </a:pPr>
            <a:r>
              <a:t/>
            </a:r>
            <a:endParaRPr sz="1200">
              <a:latin typeface="Irish Grover"/>
              <a:ea typeface="Irish Grover"/>
              <a:cs typeface="Irish Grover"/>
              <a:sym typeface="Irish Grover"/>
            </a:endParaRPr>
          </a:p>
          <a:p>
            <a:pPr indent="0" lvl="0" marL="0" rtl="0" algn="l">
              <a:spcBef>
                <a:spcPts val="0"/>
              </a:spcBef>
              <a:spcAft>
                <a:spcPts val="0"/>
              </a:spcAft>
              <a:buNone/>
            </a:pPr>
            <a:r>
              <a:rPr lang="en" sz="2000">
                <a:latin typeface="Irish Grover"/>
                <a:ea typeface="Irish Grover"/>
                <a:cs typeface="Irish Grover"/>
                <a:sym typeface="Irish Grover"/>
              </a:rPr>
              <a:t>Main Character</a:t>
            </a:r>
            <a:endParaRPr sz="2000">
              <a:latin typeface="Irish Grover"/>
              <a:ea typeface="Irish Grover"/>
              <a:cs typeface="Irish Grover"/>
              <a:sym typeface="Irish Grover"/>
            </a:endParaRPr>
          </a:p>
          <a:p>
            <a:pPr indent="0" lvl="0" marL="0" rtl="0" algn="l">
              <a:spcBef>
                <a:spcPts val="0"/>
              </a:spcBef>
              <a:spcAft>
                <a:spcPts val="0"/>
              </a:spcAft>
              <a:buNone/>
            </a:pPr>
            <a:r>
              <a:t/>
            </a:r>
            <a:endParaRPr sz="2000">
              <a:latin typeface="Irish Grover"/>
              <a:ea typeface="Irish Grover"/>
              <a:cs typeface="Irish Grover"/>
              <a:sym typeface="Irish Grover"/>
            </a:endParaRPr>
          </a:p>
          <a:p>
            <a:pPr indent="0" lvl="0" marL="0" rtl="0" algn="l">
              <a:spcBef>
                <a:spcPts val="0"/>
              </a:spcBef>
              <a:spcAft>
                <a:spcPts val="0"/>
              </a:spcAft>
              <a:buNone/>
            </a:pPr>
            <a:r>
              <a:rPr lang="en" sz="2000">
                <a:latin typeface="Irish Grover"/>
                <a:ea typeface="Irish Grover"/>
                <a:cs typeface="Irish Grover"/>
                <a:sym typeface="Irish Grover"/>
              </a:rPr>
              <a:t>Setting</a:t>
            </a:r>
            <a:endParaRPr sz="2000">
              <a:latin typeface="Irish Grover"/>
              <a:ea typeface="Irish Grover"/>
              <a:cs typeface="Irish Grover"/>
              <a:sym typeface="Irish Grover"/>
            </a:endParaRPr>
          </a:p>
          <a:p>
            <a:pPr indent="0" lvl="0" marL="0" rtl="0" algn="l">
              <a:spcBef>
                <a:spcPts val="0"/>
              </a:spcBef>
              <a:spcAft>
                <a:spcPts val="0"/>
              </a:spcAft>
              <a:buNone/>
            </a:pPr>
            <a:r>
              <a:t/>
            </a:r>
            <a:endParaRPr sz="2000">
              <a:latin typeface="Irish Grover"/>
              <a:ea typeface="Irish Grover"/>
              <a:cs typeface="Irish Grover"/>
              <a:sym typeface="Irish Grover"/>
            </a:endParaRPr>
          </a:p>
          <a:p>
            <a:pPr indent="0" lvl="0" marL="0" rtl="0" algn="l">
              <a:spcBef>
                <a:spcPts val="0"/>
              </a:spcBef>
              <a:spcAft>
                <a:spcPts val="0"/>
              </a:spcAft>
              <a:buNone/>
            </a:pPr>
            <a:r>
              <a:rPr lang="en" sz="2000">
                <a:latin typeface="Irish Grover"/>
                <a:ea typeface="Irish Grover"/>
                <a:cs typeface="Irish Grover"/>
                <a:sym typeface="Irish Grover"/>
              </a:rPr>
              <a:t>Problem</a:t>
            </a:r>
            <a:endParaRPr sz="2000">
              <a:latin typeface="Irish Grover"/>
              <a:ea typeface="Irish Grover"/>
              <a:cs typeface="Irish Grover"/>
              <a:sym typeface="Irish Grover"/>
            </a:endParaRPr>
          </a:p>
          <a:p>
            <a:pPr indent="0" lvl="0" marL="0" rtl="0" algn="l">
              <a:spcBef>
                <a:spcPts val="0"/>
              </a:spcBef>
              <a:spcAft>
                <a:spcPts val="0"/>
              </a:spcAft>
              <a:buNone/>
            </a:pPr>
            <a:r>
              <a:t/>
            </a:r>
            <a:endParaRPr sz="2000">
              <a:latin typeface="Irish Grover"/>
              <a:ea typeface="Irish Grover"/>
              <a:cs typeface="Irish Grover"/>
              <a:sym typeface="Irish Grover"/>
            </a:endParaRPr>
          </a:p>
          <a:p>
            <a:pPr indent="0" lvl="0" marL="0" rtl="0" algn="l">
              <a:spcBef>
                <a:spcPts val="0"/>
              </a:spcBef>
              <a:spcAft>
                <a:spcPts val="0"/>
              </a:spcAft>
              <a:buNone/>
            </a:pPr>
            <a:r>
              <a:rPr lang="en" sz="2000">
                <a:latin typeface="Irish Grover"/>
                <a:ea typeface="Irish Grover"/>
                <a:cs typeface="Irish Grover"/>
                <a:sym typeface="Irish Grover"/>
              </a:rPr>
              <a:t>Solution</a:t>
            </a:r>
            <a:endParaRPr sz="2000">
              <a:latin typeface="Irish Grover"/>
              <a:ea typeface="Irish Grover"/>
              <a:cs typeface="Irish Grover"/>
              <a:sym typeface="Irish Grover"/>
            </a:endParaRPr>
          </a:p>
          <a:p>
            <a:pPr indent="0" lvl="0" marL="0" rtl="0" algn="l">
              <a:spcBef>
                <a:spcPts val="0"/>
              </a:spcBef>
              <a:spcAft>
                <a:spcPts val="0"/>
              </a:spcAft>
              <a:buNone/>
            </a:pPr>
            <a:r>
              <a:t/>
            </a:r>
            <a:endParaRPr sz="2000">
              <a:latin typeface="Irish Grover"/>
              <a:ea typeface="Irish Grover"/>
              <a:cs typeface="Irish Grover"/>
              <a:sym typeface="Irish Grover"/>
            </a:endParaRPr>
          </a:p>
          <a:p>
            <a:pPr indent="0" lvl="0" marL="0" rtl="0" algn="l">
              <a:spcBef>
                <a:spcPts val="0"/>
              </a:spcBef>
              <a:spcAft>
                <a:spcPts val="0"/>
              </a:spcAft>
              <a:buNone/>
            </a:pPr>
            <a:r>
              <a:rPr lang="en" sz="2000">
                <a:latin typeface="Irish Grover"/>
                <a:ea typeface="Irish Grover"/>
                <a:cs typeface="Irish Grover"/>
                <a:sym typeface="Irish Grover"/>
              </a:rPr>
              <a:t>Theme</a:t>
            </a:r>
            <a:endParaRPr sz="2000">
              <a:latin typeface="Irish Grover"/>
              <a:ea typeface="Irish Grover"/>
              <a:cs typeface="Irish Grover"/>
              <a:sym typeface="Irish Grover"/>
            </a:endParaRPr>
          </a:p>
        </p:txBody>
      </p:sp>
      <p:sp>
        <p:nvSpPr>
          <p:cNvPr id="84" name="Google Shape;84;p15"/>
          <p:cNvSpPr txBox="1"/>
          <p:nvPr/>
        </p:nvSpPr>
        <p:spPr>
          <a:xfrm>
            <a:off x="9143900" y="3026775"/>
            <a:ext cx="3000000" cy="1368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1"/>
                </a:solidFill>
                <a:latin typeface="Sedgwick Ave"/>
                <a:ea typeface="Sedgwick Ave"/>
                <a:cs typeface="Sedgwick Ave"/>
                <a:sym typeface="Sedgwick Ave"/>
              </a:rPr>
              <a:t>Click the book cover to complete this assignment by writing the answers in a paragraph.</a:t>
            </a:r>
            <a:r>
              <a:rPr lang="en" sz="1800">
                <a:solidFill>
                  <a:schemeClr val="dk1"/>
                </a:solidFill>
                <a:latin typeface="Sedgwick Ave"/>
                <a:ea typeface="Sedgwick Ave"/>
                <a:cs typeface="Sedgwick Ave"/>
                <a:sym typeface="Sedgwick Ave"/>
              </a:rPr>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8" name="Shape 88"/>
        <p:cNvGrpSpPr/>
        <p:nvPr/>
      </p:nvGrpSpPr>
      <p:grpSpPr>
        <a:xfrm>
          <a:off x="0" y="0"/>
          <a:ext cx="0" cy="0"/>
          <a:chOff x="0" y="0"/>
          <a:chExt cx="0" cy="0"/>
        </a:xfrm>
      </p:grpSpPr>
      <p:sp>
        <p:nvSpPr>
          <p:cNvPr id="89" name="Google Shape;89;p16"/>
          <p:cNvSpPr txBox="1"/>
          <p:nvPr/>
        </p:nvSpPr>
        <p:spPr>
          <a:xfrm>
            <a:off x="5106325" y="99150"/>
            <a:ext cx="3850500" cy="1702200"/>
          </a:xfrm>
          <a:prstGeom prst="rect">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dk1"/>
                </a:solidFill>
                <a:latin typeface="Irish Grover"/>
                <a:ea typeface="Irish Grover"/>
                <a:cs typeface="Irish Grover"/>
                <a:sym typeface="Irish Grover"/>
              </a:rPr>
              <a:t>Time to Put it All Together!</a:t>
            </a:r>
            <a:endParaRPr sz="2200">
              <a:solidFill>
                <a:schemeClr val="dk1"/>
              </a:solidFill>
              <a:latin typeface="Irish Grover"/>
              <a:ea typeface="Irish Grover"/>
              <a:cs typeface="Irish Grover"/>
              <a:sym typeface="Irish Grover"/>
            </a:endParaRPr>
          </a:p>
          <a:p>
            <a:pPr indent="0" lvl="0" marL="0" rtl="0" algn="l">
              <a:spcBef>
                <a:spcPts val="0"/>
              </a:spcBef>
              <a:spcAft>
                <a:spcPts val="0"/>
              </a:spcAft>
              <a:buNone/>
            </a:pPr>
            <a:r>
              <a:rPr lang="en" sz="2200">
                <a:solidFill>
                  <a:schemeClr val="dk1"/>
                </a:solidFill>
                <a:latin typeface="Irish Grover"/>
                <a:ea typeface="Irish Grover"/>
                <a:cs typeface="Irish Grover"/>
                <a:sym typeface="Irish Grover"/>
              </a:rPr>
              <a:t>Use the sentence starters to write your answers in a paragraph.</a:t>
            </a:r>
            <a:endParaRPr sz="2200">
              <a:solidFill>
                <a:schemeClr val="dk1"/>
              </a:solidFill>
              <a:latin typeface="Irish Grover"/>
              <a:ea typeface="Irish Grover"/>
              <a:cs typeface="Irish Grover"/>
              <a:sym typeface="Irish Grover"/>
            </a:endParaRPr>
          </a:p>
        </p:txBody>
      </p:sp>
      <p:sp>
        <p:nvSpPr>
          <p:cNvPr id="90" name="Google Shape;90;p16"/>
          <p:cNvSpPr txBox="1"/>
          <p:nvPr/>
        </p:nvSpPr>
        <p:spPr>
          <a:xfrm>
            <a:off x="-4639950" y="829950"/>
            <a:ext cx="4506900" cy="4573800"/>
          </a:xfrm>
          <a:prstGeom prst="rect">
            <a:avLst/>
          </a:prstGeom>
          <a:solidFill>
            <a:srgbClr val="FCE5CD"/>
          </a:solidFill>
          <a:ln cap="flat" cmpd="sng" w="38100">
            <a:solidFill>
              <a:srgbClr val="FF99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Irish Grover"/>
                <a:ea typeface="Irish Grover"/>
                <a:cs typeface="Irish Grover"/>
                <a:sym typeface="Irish Grover"/>
              </a:rPr>
              <a:t>SENTENCE STARTERS</a:t>
            </a:r>
            <a:endParaRPr sz="1800">
              <a:solidFill>
                <a:schemeClr val="dk1"/>
              </a:solidFill>
              <a:latin typeface="Irish Grover"/>
              <a:ea typeface="Irish Grover"/>
              <a:cs typeface="Irish Grover"/>
              <a:sym typeface="Irish Grover"/>
            </a:endParaRPr>
          </a:p>
          <a:p>
            <a:pPr indent="0" lvl="0" marL="0" rtl="0" algn="l">
              <a:spcBef>
                <a:spcPts val="0"/>
              </a:spcBef>
              <a:spcAft>
                <a:spcPts val="0"/>
              </a:spcAft>
              <a:buNone/>
            </a:pPr>
            <a:r>
              <a:t/>
            </a:r>
            <a:endParaRPr sz="1800">
              <a:solidFill>
                <a:schemeClr val="dk1"/>
              </a:solidFill>
              <a:latin typeface="Irish Grover"/>
              <a:ea typeface="Irish Grover"/>
              <a:cs typeface="Irish Grover"/>
              <a:sym typeface="Irish Grover"/>
            </a:endParaRPr>
          </a:p>
          <a:p>
            <a:pPr indent="0" lvl="0" marL="0" rtl="0" algn="l">
              <a:spcBef>
                <a:spcPts val="0"/>
              </a:spcBef>
              <a:spcAft>
                <a:spcPts val="0"/>
              </a:spcAft>
              <a:buNone/>
            </a:pPr>
            <a:r>
              <a:rPr lang="en" sz="1800">
                <a:solidFill>
                  <a:schemeClr val="dk1"/>
                </a:solidFill>
                <a:latin typeface="Irish Grover"/>
                <a:ea typeface="Irish Grover"/>
                <a:cs typeface="Irish Grover"/>
                <a:sym typeface="Irish Grover"/>
              </a:rPr>
              <a:t>The author introduces us to ___.</a:t>
            </a:r>
            <a:endParaRPr sz="1800">
              <a:solidFill>
                <a:schemeClr val="dk1"/>
              </a:solidFill>
              <a:latin typeface="Irish Grover"/>
              <a:ea typeface="Irish Grover"/>
              <a:cs typeface="Irish Grover"/>
              <a:sym typeface="Irish Grover"/>
            </a:endParaRPr>
          </a:p>
          <a:p>
            <a:pPr indent="0" lvl="0" marL="0" rtl="0" algn="l">
              <a:spcBef>
                <a:spcPts val="0"/>
              </a:spcBef>
              <a:spcAft>
                <a:spcPts val="0"/>
              </a:spcAft>
              <a:buNone/>
            </a:pPr>
            <a:r>
              <a:rPr lang="en" sz="1800">
                <a:solidFill>
                  <a:schemeClr val="dk1"/>
                </a:solidFill>
                <a:latin typeface="Irish Grover"/>
                <a:ea typeface="Irish Grover"/>
                <a:cs typeface="Irish Grover"/>
                <a:sym typeface="Irish Grover"/>
              </a:rPr>
              <a:t>We meet the main character, ____.</a:t>
            </a:r>
            <a:endParaRPr sz="1800">
              <a:solidFill>
                <a:schemeClr val="dk1"/>
              </a:solidFill>
              <a:latin typeface="Irish Grover"/>
              <a:ea typeface="Irish Grover"/>
              <a:cs typeface="Irish Grover"/>
              <a:sym typeface="Irish Grover"/>
            </a:endParaRPr>
          </a:p>
          <a:p>
            <a:pPr indent="0" lvl="0" marL="0" rtl="0" algn="l">
              <a:spcBef>
                <a:spcPts val="0"/>
              </a:spcBef>
              <a:spcAft>
                <a:spcPts val="0"/>
              </a:spcAft>
              <a:buNone/>
            </a:pPr>
            <a:r>
              <a:rPr lang="en" sz="1800">
                <a:solidFill>
                  <a:schemeClr val="dk1"/>
                </a:solidFill>
                <a:latin typeface="Irish Grover"/>
                <a:ea typeface="Irish Grover"/>
                <a:cs typeface="Irish Grover"/>
                <a:sym typeface="Irish Grover"/>
              </a:rPr>
              <a:t>The reader realizes ______.</a:t>
            </a:r>
            <a:endParaRPr sz="1800">
              <a:solidFill>
                <a:schemeClr val="dk1"/>
              </a:solidFill>
              <a:latin typeface="Irish Grover"/>
              <a:ea typeface="Irish Grover"/>
              <a:cs typeface="Irish Grover"/>
              <a:sym typeface="Irish Grover"/>
            </a:endParaRPr>
          </a:p>
          <a:p>
            <a:pPr indent="0" lvl="0" marL="0" rtl="0" algn="l">
              <a:spcBef>
                <a:spcPts val="0"/>
              </a:spcBef>
              <a:spcAft>
                <a:spcPts val="0"/>
              </a:spcAft>
              <a:buNone/>
            </a:pPr>
            <a:r>
              <a:rPr lang="en" sz="1800">
                <a:solidFill>
                  <a:schemeClr val="dk1"/>
                </a:solidFill>
                <a:latin typeface="Irish Grover"/>
                <a:ea typeface="Irish Grover"/>
                <a:cs typeface="Irish Grover"/>
                <a:sym typeface="Irish Grover"/>
              </a:rPr>
              <a:t>We notice the story takes place ___.</a:t>
            </a:r>
            <a:endParaRPr sz="1800">
              <a:solidFill>
                <a:schemeClr val="dk1"/>
              </a:solidFill>
              <a:latin typeface="Irish Grover"/>
              <a:ea typeface="Irish Grover"/>
              <a:cs typeface="Irish Grover"/>
              <a:sym typeface="Irish Grover"/>
            </a:endParaRPr>
          </a:p>
          <a:p>
            <a:pPr indent="0" lvl="0" marL="0" rtl="0" algn="l">
              <a:spcBef>
                <a:spcPts val="0"/>
              </a:spcBef>
              <a:spcAft>
                <a:spcPts val="0"/>
              </a:spcAft>
              <a:buNone/>
            </a:pPr>
            <a:r>
              <a:rPr lang="en" sz="1800">
                <a:solidFill>
                  <a:schemeClr val="dk1"/>
                </a:solidFill>
                <a:latin typeface="Irish Grover"/>
                <a:ea typeface="Irish Grover"/>
                <a:cs typeface="Irish Grover"/>
                <a:sym typeface="Irish Grover"/>
              </a:rPr>
              <a:t>We discover _______.</a:t>
            </a:r>
            <a:endParaRPr sz="1800">
              <a:solidFill>
                <a:schemeClr val="dk1"/>
              </a:solidFill>
              <a:latin typeface="Irish Grover"/>
              <a:ea typeface="Irish Grover"/>
              <a:cs typeface="Irish Grover"/>
              <a:sym typeface="Irish Grover"/>
            </a:endParaRPr>
          </a:p>
          <a:p>
            <a:pPr indent="0" lvl="0" marL="0" rtl="0" algn="l">
              <a:spcBef>
                <a:spcPts val="0"/>
              </a:spcBef>
              <a:spcAft>
                <a:spcPts val="0"/>
              </a:spcAft>
              <a:buNone/>
            </a:pPr>
            <a:r>
              <a:rPr lang="en" sz="1800">
                <a:solidFill>
                  <a:schemeClr val="dk1"/>
                </a:solidFill>
                <a:latin typeface="Irish Grover"/>
                <a:ea typeface="Irish Grover"/>
                <a:cs typeface="Irish Grover"/>
                <a:sym typeface="Irish Grover"/>
              </a:rPr>
              <a:t>We learn the problem is _____.</a:t>
            </a:r>
            <a:endParaRPr sz="1800">
              <a:solidFill>
                <a:schemeClr val="dk1"/>
              </a:solidFill>
              <a:latin typeface="Irish Grover"/>
              <a:ea typeface="Irish Grover"/>
              <a:cs typeface="Irish Grover"/>
              <a:sym typeface="Irish Grover"/>
            </a:endParaRPr>
          </a:p>
          <a:p>
            <a:pPr indent="0" lvl="0" marL="0" rtl="0" algn="l">
              <a:spcBef>
                <a:spcPts val="0"/>
              </a:spcBef>
              <a:spcAft>
                <a:spcPts val="0"/>
              </a:spcAft>
              <a:buNone/>
            </a:pPr>
            <a:r>
              <a:rPr lang="en" sz="1800">
                <a:solidFill>
                  <a:schemeClr val="dk1"/>
                </a:solidFill>
                <a:latin typeface="Irish Grover"/>
                <a:ea typeface="Irish Grover"/>
                <a:cs typeface="Irish Grover"/>
                <a:sym typeface="Irish Grover"/>
              </a:rPr>
              <a:t>The author reveals the solution ___.</a:t>
            </a:r>
            <a:endParaRPr sz="1800">
              <a:solidFill>
                <a:schemeClr val="dk1"/>
              </a:solidFill>
              <a:latin typeface="Irish Grover"/>
              <a:ea typeface="Irish Grover"/>
              <a:cs typeface="Irish Grover"/>
              <a:sym typeface="Irish Grover"/>
            </a:endParaRPr>
          </a:p>
          <a:p>
            <a:pPr indent="0" lvl="0" marL="0" rtl="0" algn="l">
              <a:spcBef>
                <a:spcPts val="0"/>
              </a:spcBef>
              <a:spcAft>
                <a:spcPts val="0"/>
              </a:spcAft>
              <a:buNone/>
            </a:pPr>
            <a:r>
              <a:rPr lang="en" sz="1800">
                <a:solidFill>
                  <a:schemeClr val="dk1"/>
                </a:solidFill>
                <a:latin typeface="Irish Grover"/>
                <a:ea typeface="Irish Grover"/>
                <a:cs typeface="Irish Grover"/>
                <a:sym typeface="Irish Grover"/>
              </a:rPr>
              <a:t>He/She solves the problem ___.</a:t>
            </a:r>
            <a:endParaRPr sz="1800">
              <a:solidFill>
                <a:schemeClr val="dk1"/>
              </a:solidFill>
              <a:latin typeface="Irish Grover"/>
              <a:ea typeface="Irish Grover"/>
              <a:cs typeface="Irish Grover"/>
              <a:sym typeface="Irish Grover"/>
            </a:endParaRPr>
          </a:p>
          <a:p>
            <a:pPr indent="0" lvl="0" marL="0" rtl="0" algn="l">
              <a:spcBef>
                <a:spcPts val="0"/>
              </a:spcBef>
              <a:spcAft>
                <a:spcPts val="0"/>
              </a:spcAft>
              <a:buNone/>
            </a:pPr>
            <a:r>
              <a:rPr lang="en" sz="1800">
                <a:solidFill>
                  <a:schemeClr val="dk1"/>
                </a:solidFill>
                <a:latin typeface="Irish Grover"/>
                <a:ea typeface="Irish Grover"/>
                <a:cs typeface="Irish Grover"/>
                <a:sym typeface="Irish Grover"/>
              </a:rPr>
              <a:t>As the story unfolds we find ____.</a:t>
            </a:r>
            <a:endParaRPr sz="1800">
              <a:solidFill>
                <a:schemeClr val="dk1"/>
              </a:solidFill>
              <a:latin typeface="Irish Grover"/>
              <a:ea typeface="Irish Grover"/>
              <a:cs typeface="Irish Grover"/>
              <a:sym typeface="Irish Grover"/>
            </a:endParaRPr>
          </a:p>
          <a:p>
            <a:pPr indent="0" lvl="0" marL="0" rtl="0" algn="l">
              <a:spcBef>
                <a:spcPts val="0"/>
              </a:spcBef>
              <a:spcAft>
                <a:spcPts val="0"/>
              </a:spcAft>
              <a:buNone/>
            </a:pPr>
            <a:r>
              <a:rPr lang="en" sz="1800">
                <a:solidFill>
                  <a:schemeClr val="dk1"/>
                </a:solidFill>
                <a:latin typeface="Irish Grover"/>
                <a:ea typeface="Irish Grover"/>
                <a:cs typeface="Irish Grover"/>
                <a:sym typeface="Irish Grover"/>
              </a:rPr>
              <a:t>The author shows us ______.</a:t>
            </a:r>
            <a:endParaRPr sz="1800">
              <a:solidFill>
                <a:schemeClr val="dk1"/>
              </a:solidFill>
              <a:latin typeface="Irish Grover"/>
              <a:ea typeface="Irish Grover"/>
              <a:cs typeface="Irish Grover"/>
              <a:sym typeface="Irish Grover"/>
            </a:endParaRPr>
          </a:p>
        </p:txBody>
      </p:sp>
      <p:sp>
        <p:nvSpPr>
          <p:cNvPr id="91" name="Google Shape;91;p16"/>
          <p:cNvSpPr txBox="1"/>
          <p:nvPr/>
        </p:nvSpPr>
        <p:spPr>
          <a:xfrm>
            <a:off x="2743200" y="2445750"/>
            <a:ext cx="6064800" cy="4247100"/>
          </a:xfrm>
          <a:prstGeom prst="rect">
            <a:avLst/>
          </a:prstGeom>
          <a:solidFill>
            <a:srgbClr val="FFF2CC"/>
          </a:solidFill>
          <a:ln cap="flat" cmpd="sng" w="38100">
            <a:solidFill>
              <a:srgbClr val="6AA84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6"/>
          <p:cNvSpPr txBox="1"/>
          <p:nvPr/>
        </p:nvSpPr>
        <p:spPr>
          <a:xfrm>
            <a:off x="2941500" y="2660575"/>
            <a:ext cx="5618700" cy="39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t>Type your paragraph here:</a:t>
            </a:r>
            <a:endParaRPr sz="1600"/>
          </a:p>
        </p:txBody>
      </p:sp>
      <p:pic>
        <p:nvPicPr>
          <p:cNvPr id="93" name="Google Shape;93;p16">
            <a:hlinkClick action="ppaction://hlinkshowjump?jump=previousslide"/>
          </p:cNvPr>
          <p:cNvPicPr preferRelativeResize="0"/>
          <p:nvPr/>
        </p:nvPicPr>
        <p:blipFill>
          <a:blip r:embed="rId4">
            <a:alphaModFix/>
          </a:blip>
          <a:stretch>
            <a:fillRect/>
          </a:stretch>
        </p:blipFill>
        <p:spPr>
          <a:xfrm>
            <a:off x="9400200" y="99150"/>
            <a:ext cx="1648400" cy="1433400"/>
          </a:xfrm>
          <a:prstGeom prst="rect">
            <a:avLst/>
          </a:prstGeom>
          <a:noFill/>
          <a:ln>
            <a:noFill/>
          </a:ln>
        </p:spPr>
      </p:pic>
      <p:sp>
        <p:nvSpPr>
          <p:cNvPr id="94" name="Google Shape;94;p16"/>
          <p:cNvSpPr txBox="1"/>
          <p:nvPr/>
        </p:nvSpPr>
        <p:spPr>
          <a:xfrm>
            <a:off x="9577575" y="1684950"/>
            <a:ext cx="1729200" cy="85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Click the turkey to go back to your answers</a:t>
            </a:r>
            <a:endParaRPr/>
          </a:p>
        </p:txBody>
      </p:sp>
      <p:pic>
        <p:nvPicPr>
          <p:cNvPr id="95" name="Google Shape;95;p16">
            <a:hlinkClick action="ppaction://hlinkshowjump?jump=nextslide"/>
          </p:cNvPr>
          <p:cNvPicPr preferRelativeResize="0"/>
          <p:nvPr/>
        </p:nvPicPr>
        <p:blipFill>
          <a:blip r:embed="rId5">
            <a:alphaModFix/>
          </a:blip>
          <a:stretch>
            <a:fillRect/>
          </a:stretch>
        </p:blipFill>
        <p:spPr>
          <a:xfrm>
            <a:off x="9617970" y="5098373"/>
            <a:ext cx="1648400" cy="1229977"/>
          </a:xfrm>
          <a:prstGeom prst="rect">
            <a:avLst/>
          </a:prstGeom>
          <a:noFill/>
          <a:ln>
            <a:noFill/>
          </a:ln>
        </p:spPr>
      </p:pic>
      <p:sp>
        <p:nvSpPr>
          <p:cNvPr id="96" name="Google Shape;96;p16"/>
          <p:cNvSpPr txBox="1"/>
          <p:nvPr/>
        </p:nvSpPr>
        <p:spPr>
          <a:xfrm>
            <a:off x="9577575" y="4140900"/>
            <a:ext cx="1729200" cy="85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Click the book cover to go to an example.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0" name="Shape 100"/>
        <p:cNvGrpSpPr/>
        <p:nvPr/>
      </p:nvGrpSpPr>
      <p:grpSpPr>
        <a:xfrm>
          <a:off x="0" y="0"/>
          <a:ext cx="0" cy="0"/>
          <a:chOff x="0" y="0"/>
          <a:chExt cx="0" cy="0"/>
        </a:xfrm>
      </p:grpSpPr>
      <p:sp>
        <p:nvSpPr>
          <p:cNvPr id="101" name="Google Shape;101;p17"/>
          <p:cNvSpPr txBox="1"/>
          <p:nvPr/>
        </p:nvSpPr>
        <p:spPr>
          <a:xfrm>
            <a:off x="5106325" y="99150"/>
            <a:ext cx="3850500" cy="1702200"/>
          </a:xfrm>
          <a:prstGeom prst="rect">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dk1"/>
                </a:solidFill>
                <a:latin typeface="Irish Grover"/>
                <a:ea typeface="Irish Grover"/>
                <a:cs typeface="Irish Grover"/>
                <a:sym typeface="Irish Grover"/>
              </a:rPr>
              <a:t>Time to Put it All Together!</a:t>
            </a:r>
            <a:endParaRPr sz="2200">
              <a:solidFill>
                <a:schemeClr val="dk1"/>
              </a:solidFill>
              <a:latin typeface="Irish Grover"/>
              <a:ea typeface="Irish Grover"/>
              <a:cs typeface="Irish Grover"/>
              <a:sym typeface="Irish Grover"/>
            </a:endParaRPr>
          </a:p>
          <a:p>
            <a:pPr indent="0" lvl="0" marL="0" rtl="0" algn="l">
              <a:spcBef>
                <a:spcPts val="0"/>
              </a:spcBef>
              <a:spcAft>
                <a:spcPts val="0"/>
              </a:spcAft>
              <a:buNone/>
            </a:pPr>
            <a:r>
              <a:rPr lang="en" sz="2200">
                <a:solidFill>
                  <a:schemeClr val="dk1"/>
                </a:solidFill>
                <a:latin typeface="Irish Grover"/>
                <a:ea typeface="Irish Grover"/>
                <a:cs typeface="Irish Grover"/>
                <a:sym typeface="Irish Grover"/>
              </a:rPr>
              <a:t>Use the sentence starters to write your answers in a paragraph.</a:t>
            </a:r>
            <a:endParaRPr sz="2200">
              <a:solidFill>
                <a:schemeClr val="dk1"/>
              </a:solidFill>
              <a:latin typeface="Irish Grover"/>
              <a:ea typeface="Irish Grover"/>
              <a:cs typeface="Irish Grover"/>
              <a:sym typeface="Irish Grover"/>
            </a:endParaRPr>
          </a:p>
        </p:txBody>
      </p:sp>
      <p:sp>
        <p:nvSpPr>
          <p:cNvPr id="102" name="Google Shape;102;p17"/>
          <p:cNvSpPr txBox="1"/>
          <p:nvPr/>
        </p:nvSpPr>
        <p:spPr>
          <a:xfrm>
            <a:off x="-4639950" y="829950"/>
            <a:ext cx="4506900" cy="4573800"/>
          </a:xfrm>
          <a:prstGeom prst="rect">
            <a:avLst/>
          </a:prstGeom>
          <a:solidFill>
            <a:srgbClr val="FFFFFF"/>
          </a:solidFill>
          <a:ln cap="flat" cmpd="sng" w="38100">
            <a:solidFill>
              <a:srgbClr val="F9CB9C"/>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900">
                <a:solidFill>
                  <a:srgbClr val="FF0000"/>
                </a:solidFill>
                <a:latin typeface="Irish Grover"/>
                <a:ea typeface="Irish Grover"/>
                <a:cs typeface="Irish Grover"/>
                <a:sym typeface="Irish Grover"/>
              </a:rPr>
              <a:t>SENTENCE STARTERS</a:t>
            </a:r>
            <a:endParaRPr sz="1900">
              <a:solidFill>
                <a:srgbClr val="FF0000"/>
              </a:solidFill>
              <a:latin typeface="Irish Grover"/>
              <a:ea typeface="Irish Grover"/>
              <a:cs typeface="Irish Grover"/>
              <a:sym typeface="Irish Grover"/>
            </a:endParaRPr>
          </a:p>
          <a:p>
            <a:pPr indent="0" lvl="0" marL="0" rtl="0" algn="l">
              <a:spcBef>
                <a:spcPts val="0"/>
              </a:spcBef>
              <a:spcAft>
                <a:spcPts val="0"/>
              </a:spcAft>
              <a:buNone/>
            </a:pPr>
            <a:r>
              <a:t/>
            </a:r>
            <a:endParaRPr sz="1900">
              <a:solidFill>
                <a:srgbClr val="FF0000"/>
              </a:solidFill>
              <a:latin typeface="Irish Grover"/>
              <a:ea typeface="Irish Grover"/>
              <a:cs typeface="Irish Grover"/>
              <a:sym typeface="Irish Grover"/>
            </a:endParaRPr>
          </a:p>
          <a:p>
            <a:pPr indent="0" lvl="0" marL="0" rtl="0" algn="l">
              <a:spcBef>
                <a:spcPts val="0"/>
              </a:spcBef>
              <a:spcAft>
                <a:spcPts val="0"/>
              </a:spcAft>
              <a:buNone/>
            </a:pPr>
            <a:r>
              <a:rPr lang="en" sz="1900">
                <a:solidFill>
                  <a:srgbClr val="FF0000"/>
                </a:solidFill>
                <a:latin typeface="Irish Grover"/>
                <a:ea typeface="Irish Grover"/>
                <a:cs typeface="Irish Grover"/>
                <a:sym typeface="Irish Grover"/>
              </a:rPr>
              <a:t>The author introduces us to ___.</a:t>
            </a:r>
            <a:endParaRPr sz="1900">
              <a:solidFill>
                <a:srgbClr val="FF0000"/>
              </a:solidFill>
              <a:latin typeface="Irish Grover"/>
              <a:ea typeface="Irish Grover"/>
              <a:cs typeface="Irish Grover"/>
              <a:sym typeface="Irish Grover"/>
            </a:endParaRPr>
          </a:p>
          <a:p>
            <a:pPr indent="0" lvl="0" marL="0" rtl="0" algn="l">
              <a:spcBef>
                <a:spcPts val="0"/>
              </a:spcBef>
              <a:spcAft>
                <a:spcPts val="0"/>
              </a:spcAft>
              <a:buNone/>
            </a:pPr>
            <a:r>
              <a:rPr lang="en" sz="1900">
                <a:solidFill>
                  <a:srgbClr val="FF0000"/>
                </a:solidFill>
                <a:latin typeface="Irish Grover"/>
                <a:ea typeface="Irish Grover"/>
                <a:cs typeface="Irish Grover"/>
                <a:sym typeface="Irish Grover"/>
              </a:rPr>
              <a:t>We meet the main character, ____.</a:t>
            </a:r>
            <a:endParaRPr sz="1900">
              <a:solidFill>
                <a:srgbClr val="FF0000"/>
              </a:solidFill>
              <a:latin typeface="Irish Grover"/>
              <a:ea typeface="Irish Grover"/>
              <a:cs typeface="Irish Grover"/>
              <a:sym typeface="Irish Grover"/>
            </a:endParaRPr>
          </a:p>
          <a:p>
            <a:pPr indent="0" lvl="0" marL="0" rtl="0" algn="l">
              <a:spcBef>
                <a:spcPts val="0"/>
              </a:spcBef>
              <a:spcAft>
                <a:spcPts val="0"/>
              </a:spcAft>
              <a:buNone/>
            </a:pPr>
            <a:r>
              <a:rPr lang="en" sz="1900">
                <a:solidFill>
                  <a:srgbClr val="FF0000"/>
                </a:solidFill>
                <a:latin typeface="Irish Grover"/>
                <a:ea typeface="Irish Grover"/>
                <a:cs typeface="Irish Grover"/>
                <a:sym typeface="Irish Grover"/>
              </a:rPr>
              <a:t>The reader realizes ______.</a:t>
            </a:r>
            <a:endParaRPr sz="1900">
              <a:solidFill>
                <a:srgbClr val="FF0000"/>
              </a:solidFill>
              <a:latin typeface="Irish Grover"/>
              <a:ea typeface="Irish Grover"/>
              <a:cs typeface="Irish Grover"/>
              <a:sym typeface="Irish Grover"/>
            </a:endParaRPr>
          </a:p>
          <a:p>
            <a:pPr indent="0" lvl="0" marL="0" rtl="0" algn="l">
              <a:spcBef>
                <a:spcPts val="0"/>
              </a:spcBef>
              <a:spcAft>
                <a:spcPts val="0"/>
              </a:spcAft>
              <a:buNone/>
            </a:pPr>
            <a:r>
              <a:rPr lang="en" sz="1900">
                <a:solidFill>
                  <a:srgbClr val="FF0000"/>
                </a:solidFill>
                <a:latin typeface="Irish Grover"/>
                <a:ea typeface="Irish Grover"/>
                <a:cs typeface="Irish Grover"/>
                <a:sym typeface="Irish Grover"/>
              </a:rPr>
              <a:t>We notice the story takes place ___.</a:t>
            </a:r>
            <a:endParaRPr sz="1900">
              <a:solidFill>
                <a:srgbClr val="FF0000"/>
              </a:solidFill>
              <a:latin typeface="Irish Grover"/>
              <a:ea typeface="Irish Grover"/>
              <a:cs typeface="Irish Grover"/>
              <a:sym typeface="Irish Grover"/>
            </a:endParaRPr>
          </a:p>
          <a:p>
            <a:pPr indent="0" lvl="0" marL="0" rtl="0" algn="l">
              <a:spcBef>
                <a:spcPts val="0"/>
              </a:spcBef>
              <a:spcAft>
                <a:spcPts val="0"/>
              </a:spcAft>
              <a:buNone/>
            </a:pPr>
            <a:r>
              <a:rPr lang="en" sz="1900">
                <a:solidFill>
                  <a:srgbClr val="FF0000"/>
                </a:solidFill>
                <a:latin typeface="Irish Grover"/>
                <a:ea typeface="Irish Grover"/>
                <a:cs typeface="Irish Grover"/>
                <a:sym typeface="Irish Grover"/>
              </a:rPr>
              <a:t>We discover _______.</a:t>
            </a:r>
            <a:endParaRPr sz="1900">
              <a:solidFill>
                <a:srgbClr val="FF0000"/>
              </a:solidFill>
              <a:latin typeface="Irish Grover"/>
              <a:ea typeface="Irish Grover"/>
              <a:cs typeface="Irish Grover"/>
              <a:sym typeface="Irish Grover"/>
            </a:endParaRPr>
          </a:p>
          <a:p>
            <a:pPr indent="0" lvl="0" marL="0" rtl="0" algn="l">
              <a:spcBef>
                <a:spcPts val="0"/>
              </a:spcBef>
              <a:spcAft>
                <a:spcPts val="0"/>
              </a:spcAft>
              <a:buNone/>
            </a:pPr>
            <a:r>
              <a:rPr lang="en" sz="1900">
                <a:solidFill>
                  <a:srgbClr val="FF0000"/>
                </a:solidFill>
                <a:latin typeface="Irish Grover"/>
                <a:ea typeface="Irish Grover"/>
                <a:cs typeface="Irish Grover"/>
                <a:sym typeface="Irish Grover"/>
              </a:rPr>
              <a:t>We learn the problem is _____.</a:t>
            </a:r>
            <a:endParaRPr sz="1900">
              <a:solidFill>
                <a:srgbClr val="FF0000"/>
              </a:solidFill>
              <a:latin typeface="Irish Grover"/>
              <a:ea typeface="Irish Grover"/>
              <a:cs typeface="Irish Grover"/>
              <a:sym typeface="Irish Grover"/>
            </a:endParaRPr>
          </a:p>
          <a:p>
            <a:pPr indent="0" lvl="0" marL="0" rtl="0" algn="l">
              <a:spcBef>
                <a:spcPts val="0"/>
              </a:spcBef>
              <a:spcAft>
                <a:spcPts val="0"/>
              </a:spcAft>
              <a:buNone/>
            </a:pPr>
            <a:r>
              <a:rPr lang="en" sz="1900">
                <a:solidFill>
                  <a:srgbClr val="FF0000"/>
                </a:solidFill>
                <a:latin typeface="Irish Grover"/>
                <a:ea typeface="Irish Grover"/>
                <a:cs typeface="Irish Grover"/>
                <a:sym typeface="Irish Grover"/>
              </a:rPr>
              <a:t>The author reveals the solution ___.</a:t>
            </a:r>
            <a:endParaRPr sz="1900">
              <a:solidFill>
                <a:srgbClr val="FF0000"/>
              </a:solidFill>
              <a:latin typeface="Irish Grover"/>
              <a:ea typeface="Irish Grover"/>
              <a:cs typeface="Irish Grover"/>
              <a:sym typeface="Irish Grover"/>
            </a:endParaRPr>
          </a:p>
          <a:p>
            <a:pPr indent="0" lvl="0" marL="0" rtl="0" algn="l">
              <a:spcBef>
                <a:spcPts val="0"/>
              </a:spcBef>
              <a:spcAft>
                <a:spcPts val="0"/>
              </a:spcAft>
              <a:buNone/>
            </a:pPr>
            <a:r>
              <a:rPr lang="en" sz="1900">
                <a:solidFill>
                  <a:srgbClr val="FF0000"/>
                </a:solidFill>
                <a:latin typeface="Irish Grover"/>
                <a:ea typeface="Irish Grover"/>
                <a:cs typeface="Irish Grover"/>
                <a:sym typeface="Irish Grover"/>
              </a:rPr>
              <a:t>He/She solves the problem ____.</a:t>
            </a:r>
            <a:endParaRPr sz="1900">
              <a:solidFill>
                <a:srgbClr val="FF0000"/>
              </a:solidFill>
              <a:latin typeface="Irish Grover"/>
              <a:ea typeface="Irish Grover"/>
              <a:cs typeface="Irish Grover"/>
              <a:sym typeface="Irish Grover"/>
            </a:endParaRPr>
          </a:p>
          <a:p>
            <a:pPr indent="0" lvl="0" marL="0" rtl="0" algn="l">
              <a:spcBef>
                <a:spcPts val="0"/>
              </a:spcBef>
              <a:spcAft>
                <a:spcPts val="0"/>
              </a:spcAft>
              <a:buNone/>
            </a:pPr>
            <a:r>
              <a:rPr lang="en" sz="1900">
                <a:solidFill>
                  <a:srgbClr val="FF0000"/>
                </a:solidFill>
                <a:latin typeface="Irish Grover"/>
                <a:ea typeface="Irish Grover"/>
                <a:cs typeface="Irish Grover"/>
                <a:sym typeface="Irish Grover"/>
              </a:rPr>
              <a:t>As the story unfolds we find ____.</a:t>
            </a:r>
            <a:endParaRPr sz="1900">
              <a:solidFill>
                <a:srgbClr val="FF0000"/>
              </a:solidFill>
              <a:latin typeface="Irish Grover"/>
              <a:ea typeface="Irish Grover"/>
              <a:cs typeface="Irish Grover"/>
              <a:sym typeface="Irish Grover"/>
            </a:endParaRPr>
          </a:p>
          <a:p>
            <a:pPr indent="0" lvl="0" marL="0" rtl="0" algn="l">
              <a:spcBef>
                <a:spcPts val="0"/>
              </a:spcBef>
              <a:spcAft>
                <a:spcPts val="0"/>
              </a:spcAft>
              <a:buNone/>
            </a:pPr>
            <a:r>
              <a:rPr lang="en" sz="1900">
                <a:solidFill>
                  <a:srgbClr val="FF0000"/>
                </a:solidFill>
                <a:latin typeface="Irish Grover"/>
                <a:ea typeface="Irish Grover"/>
                <a:cs typeface="Irish Grover"/>
                <a:sym typeface="Irish Grover"/>
              </a:rPr>
              <a:t>The author shows us ______.</a:t>
            </a:r>
            <a:endParaRPr sz="1900">
              <a:solidFill>
                <a:srgbClr val="FF0000"/>
              </a:solidFill>
              <a:latin typeface="Irish Grover"/>
              <a:ea typeface="Irish Grover"/>
              <a:cs typeface="Irish Grover"/>
              <a:sym typeface="Irish Grover"/>
            </a:endParaRPr>
          </a:p>
        </p:txBody>
      </p:sp>
      <p:sp>
        <p:nvSpPr>
          <p:cNvPr id="103" name="Google Shape;103;p17"/>
          <p:cNvSpPr txBox="1"/>
          <p:nvPr/>
        </p:nvSpPr>
        <p:spPr>
          <a:xfrm>
            <a:off x="2743200" y="2445750"/>
            <a:ext cx="6064800" cy="4247100"/>
          </a:xfrm>
          <a:prstGeom prst="rect">
            <a:avLst/>
          </a:prstGeom>
          <a:solidFill>
            <a:srgbClr val="FFF2CC"/>
          </a:solidFill>
          <a:ln cap="flat" cmpd="sng" w="38100">
            <a:solidFill>
              <a:srgbClr val="6AA84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7"/>
          <p:cNvSpPr txBox="1"/>
          <p:nvPr/>
        </p:nvSpPr>
        <p:spPr>
          <a:xfrm>
            <a:off x="2941500" y="2660575"/>
            <a:ext cx="5618700" cy="3960900"/>
          </a:xfrm>
          <a:prstGeom prst="rect">
            <a:avLst/>
          </a:prstGeom>
          <a:noFill/>
          <a:ln>
            <a:noFill/>
          </a:ln>
        </p:spPr>
        <p:txBody>
          <a:bodyPr anchorCtr="0" anchor="t" bIns="91425" lIns="91425" spcFirstLastPara="1" rIns="91425" wrap="square" tIns="91425">
            <a:noAutofit/>
          </a:bodyPr>
          <a:lstStyle/>
          <a:p>
            <a:pPr indent="457200" lvl="0" marL="0" rtl="0" algn="l">
              <a:spcBef>
                <a:spcPts val="0"/>
              </a:spcBef>
              <a:spcAft>
                <a:spcPts val="0"/>
              </a:spcAft>
              <a:buNone/>
            </a:pPr>
            <a:r>
              <a:rPr lang="en" sz="1800">
                <a:latin typeface="Architects Daughter"/>
                <a:ea typeface="Architects Daughter"/>
                <a:cs typeface="Architects Daughter"/>
                <a:sym typeface="Architects Daughter"/>
              </a:rPr>
              <a:t>In the book, </a:t>
            </a:r>
            <a:r>
              <a:rPr lang="en" sz="1800" u="sng">
                <a:latin typeface="Architects Daughter"/>
                <a:ea typeface="Architects Daughter"/>
                <a:cs typeface="Architects Daughter"/>
                <a:sym typeface="Architects Daughter"/>
              </a:rPr>
              <a:t>Turkey Trouble,</a:t>
            </a:r>
            <a:r>
              <a:rPr lang="en" sz="1800">
                <a:latin typeface="Architects Daughter"/>
                <a:ea typeface="Architects Daughter"/>
                <a:cs typeface="Architects Daughter"/>
                <a:sym typeface="Architects Daughter"/>
              </a:rPr>
              <a:t> </a:t>
            </a:r>
            <a:r>
              <a:rPr lang="en" sz="1800">
                <a:solidFill>
                  <a:srgbClr val="FF0000"/>
                </a:solidFill>
                <a:latin typeface="Architects Daughter"/>
                <a:ea typeface="Architects Daughter"/>
                <a:cs typeface="Architects Daughter"/>
                <a:sym typeface="Architects Daughter"/>
              </a:rPr>
              <a:t>the author introduces us</a:t>
            </a:r>
            <a:r>
              <a:rPr lang="en" sz="1800">
                <a:solidFill>
                  <a:srgbClr val="38761D"/>
                </a:solidFill>
                <a:latin typeface="Architects Daughter"/>
                <a:ea typeface="Architects Daughter"/>
                <a:cs typeface="Architects Daughter"/>
                <a:sym typeface="Architects Daughter"/>
              </a:rPr>
              <a:t> </a:t>
            </a:r>
            <a:r>
              <a:rPr lang="en" sz="1800">
                <a:latin typeface="Architects Daughter"/>
                <a:ea typeface="Architects Daughter"/>
                <a:cs typeface="Architects Daughter"/>
                <a:sym typeface="Architects Daughter"/>
              </a:rPr>
              <a:t>to the main character, Turkey. </a:t>
            </a:r>
            <a:r>
              <a:rPr lang="en" sz="1800">
                <a:solidFill>
                  <a:srgbClr val="FF0000"/>
                </a:solidFill>
                <a:latin typeface="Architects Daughter"/>
                <a:ea typeface="Architects Daughter"/>
                <a:cs typeface="Architects Daughter"/>
                <a:sym typeface="Architects Daughter"/>
              </a:rPr>
              <a:t>We notice the story takes place on </a:t>
            </a:r>
            <a:r>
              <a:rPr lang="en" sz="1800">
                <a:latin typeface="Architects Daughter"/>
                <a:ea typeface="Architects Daughter"/>
                <a:cs typeface="Architects Daughter"/>
                <a:sym typeface="Architects Daughter"/>
              </a:rPr>
              <a:t>a farm with many animals. </a:t>
            </a:r>
            <a:r>
              <a:rPr lang="en" sz="1800">
                <a:solidFill>
                  <a:srgbClr val="FF0000"/>
                </a:solidFill>
                <a:latin typeface="Architects Daughter"/>
                <a:ea typeface="Architects Daughter"/>
                <a:cs typeface="Architects Daughter"/>
                <a:sym typeface="Architects Daughter"/>
              </a:rPr>
              <a:t>The author reveals </a:t>
            </a:r>
            <a:r>
              <a:rPr lang="en" sz="1800">
                <a:latin typeface="Architects Daughter"/>
                <a:ea typeface="Architects Daughter"/>
                <a:cs typeface="Architects Daughter"/>
                <a:sym typeface="Architects Daughter"/>
              </a:rPr>
              <a:t>the problem that the farmer and his wife want to make Turkey their Thanksgiving dinner. </a:t>
            </a:r>
            <a:r>
              <a:rPr lang="en" sz="1800">
                <a:solidFill>
                  <a:srgbClr val="FF0000"/>
                </a:solidFill>
                <a:latin typeface="Architects Daughter"/>
                <a:ea typeface="Architects Daughter"/>
                <a:cs typeface="Architects Daughter"/>
                <a:sym typeface="Architects Daughter"/>
              </a:rPr>
              <a:t>As the story unfolds</a:t>
            </a:r>
            <a:r>
              <a:rPr lang="en" sz="1800">
                <a:latin typeface="Architects Daughter"/>
                <a:ea typeface="Architects Daughter"/>
                <a:cs typeface="Architects Daughter"/>
                <a:sym typeface="Architects Daughter"/>
              </a:rPr>
              <a:t>, we see that Turkey tries to use costumes to make himself look like the different animals on the farm but it never works. </a:t>
            </a:r>
            <a:r>
              <a:rPr lang="en" sz="1800">
                <a:solidFill>
                  <a:srgbClr val="FF0000"/>
                </a:solidFill>
                <a:latin typeface="Architects Daughter"/>
                <a:ea typeface="Architects Daughter"/>
                <a:cs typeface="Architects Daughter"/>
                <a:sym typeface="Architects Daughter"/>
              </a:rPr>
              <a:t>He solves his problem</a:t>
            </a:r>
            <a:r>
              <a:rPr lang="en" sz="1800">
                <a:latin typeface="Architects Daughter"/>
                <a:ea typeface="Architects Daughter"/>
                <a:cs typeface="Architects Daughter"/>
                <a:sym typeface="Architects Daughter"/>
              </a:rPr>
              <a:t> by delivering a pizza to the farmer and his wife and they eat that instead of turkey dinner. </a:t>
            </a:r>
            <a:r>
              <a:rPr lang="en" sz="1800">
                <a:solidFill>
                  <a:srgbClr val="FF0000"/>
                </a:solidFill>
                <a:latin typeface="Architects Daughter"/>
                <a:ea typeface="Architects Daughter"/>
                <a:cs typeface="Architects Daughter"/>
                <a:sym typeface="Architects Daughter"/>
              </a:rPr>
              <a:t>The author shows us the theme</a:t>
            </a:r>
            <a:r>
              <a:rPr lang="en" sz="1800">
                <a:latin typeface="Architects Daughter"/>
                <a:ea typeface="Architects Daughter"/>
                <a:cs typeface="Architects Daughter"/>
                <a:sym typeface="Architects Daughter"/>
              </a:rPr>
              <a:t> of the story is, be creative, as the turkey dresses up and tries to hide himself. </a:t>
            </a:r>
            <a:endParaRPr sz="1800">
              <a:latin typeface="Architects Daughter"/>
              <a:ea typeface="Architects Daughter"/>
              <a:cs typeface="Architects Daughter"/>
              <a:sym typeface="Architects Daughter"/>
            </a:endParaRPr>
          </a:p>
        </p:txBody>
      </p:sp>
      <p:pic>
        <p:nvPicPr>
          <p:cNvPr id="105" name="Google Shape;105;p17">
            <a:hlinkClick action="ppaction://hlinkshowjump?jump=previousslide"/>
          </p:cNvPr>
          <p:cNvPicPr preferRelativeResize="0"/>
          <p:nvPr/>
        </p:nvPicPr>
        <p:blipFill>
          <a:blip r:embed="rId4">
            <a:alphaModFix/>
          </a:blip>
          <a:stretch>
            <a:fillRect/>
          </a:stretch>
        </p:blipFill>
        <p:spPr>
          <a:xfrm>
            <a:off x="9400200" y="99150"/>
            <a:ext cx="1648400" cy="1433400"/>
          </a:xfrm>
          <a:prstGeom prst="rect">
            <a:avLst/>
          </a:prstGeom>
          <a:noFill/>
          <a:ln>
            <a:noFill/>
          </a:ln>
        </p:spPr>
      </p:pic>
      <p:sp>
        <p:nvSpPr>
          <p:cNvPr id="106" name="Google Shape;106;p17"/>
          <p:cNvSpPr txBox="1"/>
          <p:nvPr/>
        </p:nvSpPr>
        <p:spPr>
          <a:xfrm>
            <a:off x="9577575" y="1684950"/>
            <a:ext cx="1729200" cy="85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Click the turkey to go back to your paragraph.</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0" name="Shape 110"/>
        <p:cNvGrpSpPr/>
        <p:nvPr/>
      </p:nvGrpSpPr>
      <p:grpSpPr>
        <a:xfrm>
          <a:off x="0" y="0"/>
          <a:ext cx="0" cy="0"/>
          <a:chOff x="0" y="0"/>
          <a:chExt cx="0" cy="0"/>
        </a:xfrm>
      </p:grpSpPr>
      <p:pic>
        <p:nvPicPr>
          <p:cNvPr id="111" name="Google Shape;111;p18"/>
          <p:cNvPicPr preferRelativeResize="0"/>
          <p:nvPr/>
        </p:nvPicPr>
        <p:blipFill>
          <a:blip r:embed="rId4">
            <a:alphaModFix/>
          </a:blip>
          <a:stretch>
            <a:fillRect/>
          </a:stretch>
        </p:blipFill>
        <p:spPr>
          <a:xfrm>
            <a:off x="-3513975" y="380100"/>
            <a:ext cx="2568050" cy="2561425"/>
          </a:xfrm>
          <a:prstGeom prst="rect">
            <a:avLst/>
          </a:prstGeom>
          <a:noFill/>
          <a:ln>
            <a:noFill/>
          </a:ln>
        </p:spPr>
      </p:pic>
      <p:sp>
        <p:nvSpPr>
          <p:cNvPr id="112" name="Google Shape;112;p18"/>
          <p:cNvSpPr txBox="1"/>
          <p:nvPr/>
        </p:nvSpPr>
        <p:spPr>
          <a:xfrm>
            <a:off x="-4307600" y="3337250"/>
            <a:ext cx="4155300" cy="1124700"/>
          </a:xfrm>
          <a:prstGeom prst="rect">
            <a:avLst/>
          </a:prstGeom>
          <a:solidFill>
            <a:srgbClr val="FCE5CD"/>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100">
                <a:solidFill>
                  <a:srgbClr val="674EA7"/>
                </a:solidFill>
                <a:latin typeface="Irish Grover"/>
                <a:ea typeface="Irish Grover"/>
                <a:cs typeface="Irish Grover"/>
                <a:sym typeface="Irish Grover"/>
              </a:rPr>
              <a:t>Here are a few more stories to practice this lesson!</a:t>
            </a:r>
            <a:endParaRPr b="1" sz="2100" u="sng">
              <a:solidFill>
                <a:srgbClr val="674EA7"/>
              </a:solidFill>
              <a:latin typeface="Irish Grover"/>
              <a:ea typeface="Irish Grover"/>
              <a:cs typeface="Irish Grover"/>
              <a:sym typeface="Irish Grover"/>
            </a:endParaRPr>
          </a:p>
          <a:p>
            <a:pPr indent="0" lvl="0" marL="0" rtl="0" algn="ctr">
              <a:lnSpc>
                <a:spcPct val="115000"/>
              </a:lnSpc>
              <a:spcBef>
                <a:spcPts val="0"/>
              </a:spcBef>
              <a:spcAft>
                <a:spcPts val="0"/>
              </a:spcAft>
              <a:buNone/>
            </a:pPr>
            <a:r>
              <a:t/>
            </a:r>
            <a:endParaRPr b="1" sz="2100" u="sng">
              <a:solidFill>
                <a:srgbClr val="674EA7"/>
              </a:solidFill>
              <a:latin typeface="Irish Grover"/>
              <a:ea typeface="Irish Grover"/>
              <a:cs typeface="Irish Grover"/>
              <a:sym typeface="Irish Grover"/>
            </a:endParaRPr>
          </a:p>
          <a:p>
            <a:pPr indent="0" lvl="0" marL="0" rtl="0" algn="ctr">
              <a:lnSpc>
                <a:spcPct val="115000"/>
              </a:lnSpc>
              <a:spcBef>
                <a:spcPts val="0"/>
              </a:spcBef>
              <a:spcAft>
                <a:spcPts val="0"/>
              </a:spcAft>
              <a:buNone/>
            </a:pPr>
            <a:r>
              <a:t/>
            </a:r>
            <a:endParaRPr b="1" sz="2100">
              <a:solidFill>
                <a:srgbClr val="674EA7"/>
              </a:solidFill>
              <a:latin typeface="Irish Grover"/>
              <a:ea typeface="Irish Grover"/>
              <a:cs typeface="Irish Grover"/>
              <a:sym typeface="Irish Grover"/>
            </a:endParaRPr>
          </a:p>
        </p:txBody>
      </p:sp>
      <p:sp>
        <p:nvSpPr>
          <p:cNvPr id="113" name="Google Shape;113;p18"/>
          <p:cNvSpPr txBox="1"/>
          <p:nvPr/>
        </p:nvSpPr>
        <p:spPr>
          <a:xfrm>
            <a:off x="9296300" y="296625"/>
            <a:ext cx="3758700" cy="4085700"/>
          </a:xfrm>
          <a:prstGeom prst="rect">
            <a:avLst/>
          </a:prstGeom>
          <a:noFill/>
          <a:ln cap="flat" cmpd="sng" w="76200">
            <a:solidFill>
              <a:srgbClr val="E69138"/>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2600">
                <a:latin typeface="Irish Grover"/>
                <a:ea typeface="Irish Grover"/>
                <a:cs typeface="Irish Grover"/>
                <a:sym typeface="Irish Grover"/>
              </a:rPr>
              <a:t>Story Elements:</a:t>
            </a:r>
            <a:endParaRPr sz="2600">
              <a:latin typeface="Irish Grover"/>
              <a:ea typeface="Irish Grover"/>
              <a:cs typeface="Irish Grover"/>
              <a:sym typeface="Irish Grover"/>
            </a:endParaRPr>
          </a:p>
          <a:p>
            <a:pPr indent="0" lvl="0" marL="0" rtl="0" algn="l">
              <a:spcBef>
                <a:spcPts val="0"/>
              </a:spcBef>
              <a:spcAft>
                <a:spcPts val="0"/>
              </a:spcAft>
              <a:buNone/>
            </a:pPr>
            <a:r>
              <a:t/>
            </a:r>
            <a:endParaRPr sz="1200">
              <a:latin typeface="Irish Grover"/>
              <a:ea typeface="Irish Grover"/>
              <a:cs typeface="Irish Grover"/>
              <a:sym typeface="Irish Grover"/>
            </a:endParaRPr>
          </a:p>
          <a:p>
            <a:pPr indent="0" lvl="0" marL="0" rtl="0" algn="l">
              <a:spcBef>
                <a:spcPts val="0"/>
              </a:spcBef>
              <a:spcAft>
                <a:spcPts val="0"/>
              </a:spcAft>
              <a:buNone/>
            </a:pPr>
            <a:r>
              <a:rPr lang="en" sz="2000">
                <a:latin typeface="Irish Grover"/>
                <a:ea typeface="Irish Grover"/>
                <a:cs typeface="Irish Grover"/>
                <a:sym typeface="Irish Grover"/>
              </a:rPr>
              <a:t>Main Character</a:t>
            </a:r>
            <a:endParaRPr sz="2000">
              <a:latin typeface="Irish Grover"/>
              <a:ea typeface="Irish Grover"/>
              <a:cs typeface="Irish Grover"/>
              <a:sym typeface="Irish Grover"/>
            </a:endParaRPr>
          </a:p>
          <a:p>
            <a:pPr indent="0" lvl="0" marL="0" rtl="0" algn="l">
              <a:spcBef>
                <a:spcPts val="0"/>
              </a:spcBef>
              <a:spcAft>
                <a:spcPts val="0"/>
              </a:spcAft>
              <a:buNone/>
            </a:pPr>
            <a:r>
              <a:t/>
            </a:r>
            <a:endParaRPr sz="2000">
              <a:latin typeface="Irish Grover"/>
              <a:ea typeface="Irish Grover"/>
              <a:cs typeface="Irish Grover"/>
              <a:sym typeface="Irish Grover"/>
            </a:endParaRPr>
          </a:p>
          <a:p>
            <a:pPr indent="0" lvl="0" marL="0" rtl="0" algn="l">
              <a:spcBef>
                <a:spcPts val="0"/>
              </a:spcBef>
              <a:spcAft>
                <a:spcPts val="0"/>
              </a:spcAft>
              <a:buNone/>
            </a:pPr>
            <a:r>
              <a:rPr lang="en" sz="2000">
                <a:latin typeface="Irish Grover"/>
                <a:ea typeface="Irish Grover"/>
                <a:cs typeface="Irish Grover"/>
                <a:sym typeface="Irish Grover"/>
              </a:rPr>
              <a:t>Setting</a:t>
            </a:r>
            <a:endParaRPr sz="2000">
              <a:latin typeface="Irish Grover"/>
              <a:ea typeface="Irish Grover"/>
              <a:cs typeface="Irish Grover"/>
              <a:sym typeface="Irish Grover"/>
            </a:endParaRPr>
          </a:p>
          <a:p>
            <a:pPr indent="0" lvl="0" marL="0" rtl="0" algn="l">
              <a:spcBef>
                <a:spcPts val="0"/>
              </a:spcBef>
              <a:spcAft>
                <a:spcPts val="0"/>
              </a:spcAft>
              <a:buNone/>
            </a:pPr>
            <a:r>
              <a:t/>
            </a:r>
            <a:endParaRPr sz="2000">
              <a:latin typeface="Irish Grover"/>
              <a:ea typeface="Irish Grover"/>
              <a:cs typeface="Irish Grover"/>
              <a:sym typeface="Irish Grover"/>
            </a:endParaRPr>
          </a:p>
          <a:p>
            <a:pPr indent="0" lvl="0" marL="0" rtl="0" algn="l">
              <a:spcBef>
                <a:spcPts val="0"/>
              </a:spcBef>
              <a:spcAft>
                <a:spcPts val="0"/>
              </a:spcAft>
              <a:buNone/>
            </a:pPr>
            <a:r>
              <a:rPr lang="en" sz="2000">
                <a:latin typeface="Irish Grover"/>
                <a:ea typeface="Irish Grover"/>
                <a:cs typeface="Irish Grover"/>
                <a:sym typeface="Irish Grover"/>
              </a:rPr>
              <a:t>Problem</a:t>
            </a:r>
            <a:endParaRPr sz="2000">
              <a:latin typeface="Irish Grover"/>
              <a:ea typeface="Irish Grover"/>
              <a:cs typeface="Irish Grover"/>
              <a:sym typeface="Irish Grover"/>
            </a:endParaRPr>
          </a:p>
          <a:p>
            <a:pPr indent="0" lvl="0" marL="0" rtl="0" algn="l">
              <a:spcBef>
                <a:spcPts val="0"/>
              </a:spcBef>
              <a:spcAft>
                <a:spcPts val="0"/>
              </a:spcAft>
              <a:buNone/>
            </a:pPr>
            <a:r>
              <a:t/>
            </a:r>
            <a:endParaRPr sz="2000">
              <a:latin typeface="Irish Grover"/>
              <a:ea typeface="Irish Grover"/>
              <a:cs typeface="Irish Grover"/>
              <a:sym typeface="Irish Grover"/>
            </a:endParaRPr>
          </a:p>
          <a:p>
            <a:pPr indent="0" lvl="0" marL="0" rtl="0" algn="l">
              <a:spcBef>
                <a:spcPts val="0"/>
              </a:spcBef>
              <a:spcAft>
                <a:spcPts val="0"/>
              </a:spcAft>
              <a:buNone/>
            </a:pPr>
            <a:r>
              <a:rPr lang="en" sz="2000">
                <a:latin typeface="Irish Grover"/>
                <a:ea typeface="Irish Grover"/>
                <a:cs typeface="Irish Grover"/>
                <a:sym typeface="Irish Grover"/>
              </a:rPr>
              <a:t>Solution</a:t>
            </a:r>
            <a:endParaRPr sz="2000">
              <a:latin typeface="Irish Grover"/>
              <a:ea typeface="Irish Grover"/>
              <a:cs typeface="Irish Grover"/>
              <a:sym typeface="Irish Grover"/>
            </a:endParaRPr>
          </a:p>
          <a:p>
            <a:pPr indent="0" lvl="0" marL="0" rtl="0" algn="l">
              <a:spcBef>
                <a:spcPts val="0"/>
              </a:spcBef>
              <a:spcAft>
                <a:spcPts val="0"/>
              </a:spcAft>
              <a:buNone/>
            </a:pPr>
            <a:r>
              <a:t/>
            </a:r>
            <a:endParaRPr sz="2000">
              <a:latin typeface="Irish Grover"/>
              <a:ea typeface="Irish Grover"/>
              <a:cs typeface="Irish Grover"/>
              <a:sym typeface="Irish Grover"/>
            </a:endParaRPr>
          </a:p>
          <a:p>
            <a:pPr indent="0" lvl="0" marL="0" rtl="0" algn="l">
              <a:spcBef>
                <a:spcPts val="0"/>
              </a:spcBef>
              <a:spcAft>
                <a:spcPts val="0"/>
              </a:spcAft>
              <a:buNone/>
            </a:pPr>
            <a:r>
              <a:rPr lang="en" sz="2000">
                <a:latin typeface="Irish Grover"/>
                <a:ea typeface="Irish Grover"/>
                <a:cs typeface="Irish Grover"/>
                <a:sym typeface="Irish Grover"/>
              </a:rPr>
              <a:t>Theme</a:t>
            </a:r>
            <a:endParaRPr sz="2000">
              <a:latin typeface="Irish Grover"/>
              <a:ea typeface="Irish Grover"/>
              <a:cs typeface="Irish Grover"/>
              <a:sym typeface="Irish Grover"/>
            </a:endParaRPr>
          </a:p>
        </p:txBody>
      </p:sp>
      <p:pic>
        <p:nvPicPr>
          <p:cNvPr descr="*My apologies to Ms. de Groat for mispronouncing her name in my introduction. It is pronounced with the &quot;t&quot; sound at the end (rhymes with goat). &#10;&#10;Mr. and Mrs. Moose are having friends over for Thanksgiving, but Mrs. Moose is disappointed there's no turkey. Mr. Moose will do anything to make his beloved wife happy, so he sets out to find her a turkey. With the help of his friends, he finds Turkey and brings him back home to his wife.  Mrs. Moose is over the moon with delight when she sees him. Turkey, on the other hand, isn't too thrilled about being there. Will he end up on the table? Come read with me and find out!&#10;&#10;A TURKEY FOR THANKSGIVING&#10;Written by Eve Bunting&#10;Illustrated by Diane deGroat&#10;&#10;My Amazon Store: https://www.amazon.com/shop/storytimeatawnieshouse&#10;&#10;My Amazon store is where you will find not only all of the books I’ve read on my channel but oh so many more of my favorite children’s books. You’ll also find fun gift ideas, t-shirts, plushes, the lipsticks I wear in my videos, as well as the equipment I use in production. Happy shopping!&#10;&#10;Please support the authors and publishers of these amazing books by purchasing a copy for your home library. There's nothing like holding an actual book in your hand and turning its pages to fully experience the story. These are books your family will treasure and read over and over again!&#10;&#10;Thank you so very much for watching! Don't forget to subscribe to stay up-to-date on my latest videos.&#10;&#10;Subscribe here: https://goo.gl/i228Rr&#10;&#10;#aturkeyforthanksgiving #read aloud #kidsbooksreadaloud #kidsbooks&#10;&#10;Follow me on:&#10;Instagram @awnieshouse&#10;Facebook @awnieshouse" id="114" name="Google Shape;114;p18" title="🦃 Kids Book Read Aloud: A TURKEY FOR THANKSGIVING by Eve Bunting and Diane deGroat">
            <a:hlinkClick r:id="rId5"/>
          </p:cNvPr>
          <p:cNvPicPr preferRelativeResize="0"/>
          <p:nvPr/>
        </p:nvPicPr>
        <p:blipFill>
          <a:blip r:embed="rId6">
            <a:alphaModFix/>
          </a:blip>
          <a:stretch>
            <a:fillRect/>
          </a:stretch>
        </p:blipFill>
        <p:spPr>
          <a:xfrm>
            <a:off x="4517839" y="69775"/>
            <a:ext cx="4572000" cy="3429000"/>
          </a:xfrm>
          <a:prstGeom prst="rect">
            <a:avLst/>
          </a:prstGeom>
          <a:noFill/>
          <a:ln>
            <a:noFill/>
          </a:ln>
        </p:spPr>
      </p:pic>
      <p:pic>
        <p:nvPicPr>
          <p:cNvPr descr="Thanksgiving time is here again, but there's turkey on the run!&#10;Can you catch this tricky bird before the school play has begun?&#10;Adam Wallace is a children's writer and cartoonist living in Australia. He is the author of the New York Times bestselling How to Catch series and The Holiday Heroes Save Christmas. He loves writing stories that make children laugh and get excited about reading and drawing and writing and naps and music. &#10;He now has over 45 books published and out in the world, and love each one as if it were his child.&#10;&#10;Disclaimer:&#10;Text and illustrations are not owned by me. If you liked the story, please support the excellent author by purchasing a copy of the book.&#10;If you are the author/publisher of the book and would like the video taken down, I would really appreciate if you send me a note via email to pvstorytime2018@gmail.com and I will remove the video. Thank you!&#10;&#10;&#10;Please remember to subscribe for more videos! https://www.youtube.com/pvstorytime&#10;Thank you so much for all your support!&#10;&#10;Children's books read aloud&#10;PV storytime&#10;#childrensbooksreadaloud #pvstorytime #howtocatchaturkey" id="115" name="Google Shape;115;p18" title="🦃 HOW TO CATCH A TURKEY by Adam Wallace and Andy Elkerton  - Children's Books Read Aloud">
            <a:hlinkClick r:id="rId7"/>
          </p:cNvPr>
          <p:cNvPicPr preferRelativeResize="0"/>
          <p:nvPr/>
        </p:nvPicPr>
        <p:blipFill>
          <a:blip r:embed="rId8">
            <a:alphaModFix/>
          </a:blip>
          <a:stretch>
            <a:fillRect/>
          </a:stretch>
        </p:blipFill>
        <p:spPr>
          <a:xfrm>
            <a:off x="820776" y="3685150"/>
            <a:ext cx="4230475" cy="3172850"/>
          </a:xfrm>
          <a:prstGeom prst="rect">
            <a:avLst/>
          </a:prstGeom>
          <a:noFill/>
          <a:ln>
            <a:noFill/>
          </a:ln>
        </p:spPr>
      </p:pic>
      <p:sp>
        <p:nvSpPr>
          <p:cNvPr id="116" name="Google Shape;116;p18"/>
          <p:cNvSpPr/>
          <p:nvPr/>
        </p:nvSpPr>
        <p:spPr>
          <a:xfrm rot="-583">
            <a:off x="-2991170" y="4462075"/>
            <a:ext cx="3536400" cy="1305600"/>
          </a:xfrm>
          <a:prstGeom prst="rightArrow">
            <a:avLst>
              <a:gd fmla="val 50000" name="adj1"/>
              <a:gd fmla="val 50000" name="adj2"/>
            </a:avLst>
          </a:prstGeom>
          <a:solidFill>
            <a:srgbClr val="F6B26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B26B"/>
        </a:solidFill>
      </p:bgPr>
    </p:bg>
    <p:spTree>
      <p:nvGrpSpPr>
        <p:cNvPr id="120" name="Shape 120"/>
        <p:cNvGrpSpPr/>
        <p:nvPr/>
      </p:nvGrpSpPr>
      <p:grpSpPr>
        <a:xfrm>
          <a:off x="0" y="0"/>
          <a:ext cx="0" cy="0"/>
          <a:chOff x="0" y="0"/>
          <a:chExt cx="0" cy="0"/>
        </a:xfrm>
      </p:grpSpPr>
      <p:sp>
        <p:nvSpPr>
          <p:cNvPr id="121" name="Google Shape;121;p19"/>
          <p:cNvSpPr txBox="1"/>
          <p:nvPr/>
        </p:nvSpPr>
        <p:spPr>
          <a:xfrm>
            <a:off x="147800" y="210625"/>
            <a:ext cx="8996100" cy="6366600"/>
          </a:xfrm>
          <a:prstGeom prst="rect">
            <a:avLst/>
          </a:prstGeom>
          <a:noFill/>
          <a:ln cap="flat" cmpd="sng" w="76200">
            <a:solidFill>
              <a:srgbClr val="783F04"/>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800">
                <a:solidFill>
                  <a:schemeClr val="dk1"/>
                </a:solidFill>
                <a:latin typeface="Irish Grover"/>
                <a:ea typeface="Irish Grover"/>
                <a:cs typeface="Irish Grover"/>
                <a:sym typeface="Irish Grover"/>
              </a:rPr>
              <a:t>Title of book:</a:t>
            </a:r>
            <a:endParaRPr sz="2800">
              <a:solidFill>
                <a:schemeClr val="dk1"/>
              </a:solidFill>
              <a:latin typeface="Irish Grover"/>
              <a:ea typeface="Irish Grover"/>
              <a:cs typeface="Irish Grover"/>
              <a:sym typeface="Irish Grover"/>
            </a:endParaRPr>
          </a:p>
          <a:p>
            <a:pPr indent="0" lvl="0" marL="0" rtl="0" algn="l">
              <a:spcBef>
                <a:spcPts val="0"/>
              </a:spcBef>
              <a:spcAft>
                <a:spcPts val="0"/>
              </a:spcAft>
              <a:buClr>
                <a:schemeClr val="dk1"/>
              </a:buClr>
              <a:buSzPts val="1100"/>
              <a:buFont typeface="Arial"/>
              <a:buNone/>
            </a:pPr>
            <a:r>
              <a:rPr lang="en" sz="2800">
                <a:solidFill>
                  <a:schemeClr val="dk1"/>
                </a:solidFill>
                <a:latin typeface="Irish Grover"/>
                <a:ea typeface="Irish Grover"/>
                <a:cs typeface="Irish Grover"/>
                <a:sym typeface="Irish Grover"/>
              </a:rPr>
              <a:t>Genre: </a:t>
            </a:r>
            <a:endParaRPr sz="2800">
              <a:solidFill>
                <a:schemeClr val="dk1"/>
              </a:solidFill>
              <a:latin typeface="Irish Grover"/>
              <a:ea typeface="Irish Grover"/>
              <a:cs typeface="Irish Grover"/>
              <a:sym typeface="Irish Grover"/>
            </a:endParaRPr>
          </a:p>
          <a:p>
            <a:pPr indent="0" lvl="0" marL="0" rtl="0" algn="l">
              <a:spcBef>
                <a:spcPts val="0"/>
              </a:spcBef>
              <a:spcAft>
                <a:spcPts val="0"/>
              </a:spcAft>
              <a:buNone/>
            </a:pPr>
            <a:r>
              <a:rPr lang="en" sz="2800">
                <a:solidFill>
                  <a:schemeClr val="dk1"/>
                </a:solidFill>
                <a:latin typeface="Irish Grover"/>
                <a:ea typeface="Irish Grover"/>
                <a:cs typeface="Irish Grover"/>
                <a:sym typeface="Irish Grover"/>
              </a:rPr>
              <a:t>Author’s Purpose:</a:t>
            </a:r>
            <a:endParaRPr sz="2800">
              <a:latin typeface="Irish Grover"/>
              <a:ea typeface="Irish Grover"/>
              <a:cs typeface="Irish Grover"/>
              <a:sym typeface="Irish Grover"/>
            </a:endParaRPr>
          </a:p>
          <a:p>
            <a:pPr indent="0" lvl="0" marL="0" rtl="0" algn="l">
              <a:spcBef>
                <a:spcPts val="0"/>
              </a:spcBef>
              <a:spcAft>
                <a:spcPts val="0"/>
              </a:spcAft>
              <a:buNone/>
            </a:pPr>
            <a:r>
              <a:t/>
            </a:r>
            <a:endParaRPr>
              <a:latin typeface="Irish Grover"/>
              <a:ea typeface="Irish Grover"/>
              <a:cs typeface="Irish Grover"/>
              <a:sym typeface="Irish Grover"/>
            </a:endParaRPr>
          </a:p>
          <a:p>
            <a:pPr indent="0" lvl="0" marL="0" rtl="0" algn="l">
              <a:spcBef>
                <a:spcPts val="0"/>
              </a:spcBef>
              <a:spcAft>
                <a:spcPts val="0"/>
              </a:spcAft>
              <a:buNone/>
            </a:pPr>
            <a:r>
              <a:rPr lang="en" sz="2200">
                <a:latin typeface="Irish Grover"/>
                <a:ea typeface="Irish Grover"/>
                <a:cs typeface="Irish Grover"/>
                <a:sym typeface="Irish Grover"/>
              </a:rPr>
              <a:t>Main Character: Who is the main character in the story?</a:t>
            </a:r>
            <a:endParaRPr sz="2200">
              <a:latin typeface="Irish Grover"/>
              <a:ea typeface="Irish Grover"/>
              <a:cs typeface="Irish Grover"/>
              <a:sym typeface="Irish Grover"/>
            </a:endParaRPr>
          </a:p>
          <a:p>
            <a:pPr indent="0" lvl="0" marL="0" rtl="0" algn="l">
              <a:spcBef>
                <a:spcPts val="0"/>
              </a:spcBef>
              <a:spcAft>
                <a:spcPts val="0"/>
              </a:spcAft>
              <a:buNone/>
            </a:pPr>
            <a:r>
              <a:t/>
            </a:r>
            <a:endParaRPr sz="2200">
              <a:latin typeface="Irish Grover"/>
              <a:ea typeface="Irish Grover"/>
              <a:cs typeface="Irish Grover"/>
              <a:sym typeface="Irish Grover"/>
            </a:endParaRPr>
          </a:p>
          <a:p>
            <a:pPr indent="0" lvl="0" marL="0" rtl="0" algn="l">
              <a:spcBef>
                <a:spcPts val="0"/>
              </a:spcBef>
              <a:spcAft>
                <a:spcPts val="0"/>
              </a:spcAft>
              <a:buNone/>
            </a:pPr>
            <a:r>
              <a:t/>
            </a:r>
            <a:endParaRPr sz="2200">
              <a:latin typeface="Irish Grover"/>
              <a:ea typeface="Irish Grover"/>
              <a:cs typeface="Irish Grover"/>
              <a:sym typeface="Irish Grover"/>
            </a:endParaRPr>
          </a:p>
          <a:p>
            <a:pPr indent="0" lvl="0" marL="0" rtl="0" algn="l">
              <a:spcBef>
                <a:spcPts val="0"/>
              </a:spcBef>
              <a:spcAft>
                <a:spcPts val="0"/>
              </a:spcAft>
              <a:buNone/>
            </a:pPr>
            <a:r>
              <a:rPr lang="en" sz="2200">
                <a:latin typeface="Irish Grover"/>
                <a:ea typeface="Irish Grover"/>
                <a:cs typeface="Irish Grover"/>
                <a:sym typeface="Irish Grover"/>
              </a:rPr>
              <a:t>Setting: Where did the story take place?</a:t>
            </a:r>
            <a:endParaRPr sz="2200">
              <a:latin typeface="Irish Grover"/>
              <a:ea typeface="Irish Grover"/>
              <a:cs typeface="Irish Grover"/>
              <a:sym typeface="Irish Grover"/>
            </a:endParaRPr>
          </a:p>
          <a:p>
            <a:pPr indent="0" lvl="0" marL="0" rtl="0" algn="l">
              <a:spcBef>
                <a:spcPts val="0"/>
              </a:spcBef>
              <a:spcAft>
                <a:spcPts val="0"/>
              </a:spcAft>
              <a:buNone/>
            </a:pPr>
            <a:r>
              <a:t/>
            </a:r>
            <a:endParaRPr sz="2200">
              <a:latin typeface="Irish Grover"/>
              <a:ea typeface="Irish Grover"/>
              <a:cs typeface="Irish Grover"/>
              <a:sym typeface="Irish Grover"/>
            </a:endParaRPr>
          </a:p>
          <a:p>
            <a:pPr indent="0" lvl="0" marL="0" rtl="0" algn="l">
              <a:spcBef>
                <a:spcPts val="0"/>
              </a:spcBef>
              <a:spcAft>
                <a:spcPts val="0"/>
              </a:spcAft>
              <a:buNone/>
            </a:pPr>
            <a:r>
              <a:t/>
            </a:r>
            <a:endParaRPr sz="2200">
              <a:latin typeface="Irish Grover"/>
              <a:ea typeface="Irish Grover"/>
              <a:cs typeface="Irish Grover"/>
              <a:sym typeface="Irish Grover"/>
            </a:endParaRPr>
          </a:p>
          <a:p>
            <a:pPr indent="0" lvl="0" marL="0" rtl="0" algn="l">
              <a:spcBef>
                <a:spcPts val="0"/>
              </a:spcBef>
              <a:spcAft>
                <a:spcPts val="0"/>
              </a:spcAft>
              <a:buNone/>
            </a:pPr>
            <a:r>
              <a:rPr lang="en" sz="2200">
                <a:latin typeface="Irish Grover"/>
                <a:ea typeface="Irish Grover"/>
                <a:cs typeface="Irish Grover"/>
                <a:sym typeface="Irish Grover"/>
              </a:rPr>
              <a:t>Problem: What was the problem in the story?</a:t>
            </a:r>
            <a:endParaRPr sz="2200">
              <a:latin typeface="Irish Grover"/>
              <a:ea typeface="Irish Grover"/>
              <a:cs typeface="Irish Grover"/>
              <a:sym typeface="Irish Grover"/>
            </a:endParaRPr>
          </a:p>
          <a:p>
            <a:pPr indent="0" lvl="0" marL="0" rtl="0" algn="l">
              <a:spcBef>
                <a:spcPts val="0"/>
              </a:spcBef>
              <a:spcAft>
                <a:spcPts val="0"/>
              </a:spcAft>
              <a:buNone/>
            </a:pPr>
            <a:r>
              <a:t/>
            </a:r>
            <a:endParaRPr sz="2200">
              <a:latin typeface="Irish Grover"/>
              <a:ea typeface="Irish Grover"/>
              <a:cs typeface="Irish Grover"/>
              <a:sym typeface="Irish Grover"/>
            </a:endParaRPr>
          </a:p>
          <a:p>
            <a:pPr indent="0" lvl="0" marL="0" rtl="0" algn="l">
              <a:spcBef>
                <a:spcPts val="0"/>
              </a:spcBef>
              <a:spcAft>
                <a:spcPts val="0"/>
              </a:spcAft>
              <a:buNone/>
            </a:pPr>
            <a:r>
              <a:t/>
            </a:r>
            <a:endParaRPr sz="2200">
              <a:latin typeface="Irish Grover"/>
              <a:ea typeface="Irish Grover"/>
              <a:cs typeface="Irish Grover"/>
              <a:sym typeface="Irish Grover"/>
            </a:endParaRPr>
          </a:p>
          <a:p>
            <a:pPr indent="0" lvl="0" marL="0" rtl="0" algn="l">
              <a:spcBef>
                <a:spcPts val="0"/>
              </a:spcBef>
              <a:spcAft>
                <a:spcPts val="0"/>
              </a:spcAft>
              <a:buNone/>
            </a:pPr>
            <a:r>
              <a:rPr lang="en" sz="2200">
                <a:latin typeface="Irish Grover"/>
                <a:ea typeface="Irish Grover"/>
                <a:cs typeface="Irish Grover"/>
                <a:sym typeface="Irish Grover"/>
              </a:rPr>
              <a:t>Solution: How did the main character solve the problem?</a:t>
            </a:r>
            <a:endParaRPr sz="2200">
              <a:latin typeface="Irish Grover"/>
              <a:ea typeface="Irish Grover"/>
              <a:cs typeface="Irish Grover"/>
              <a:sym typeface="Irish Grover"/>
            </a:endParaRPr>
          </a:p>
          <a:p>
            <a:pPr indent="0" lvl="0" marL="0" rtl="0" algn="l">
              <a:spcBef>
                <a:spcPts val="0"/>
              </a:spcBef>
              <a:spcAft>
                <a:spcPts val="0"/>
              </a:spcAft>
              <a:buNone/>
            </a:pPr>
            <a:r>
              <a:t/>
            </a:r>
            <a:endParaRPr sz="2200">
              <a:latin typeface="Irish Grover"/>
              <a:ea typeface="Irish Grover"/>
              <a:cs typeface="Irish Grover"/>
              <a:sym typeface="Irish Grover"/>
            </a:endParaRPr>
          </a:p>
          <a:p>
            <a:pPr indent="0" lvl="0" marL="0" rtl="0" algn="l">
              <a:spcBef>
                <a:spcPts val="0"/>
              </a:spcBef>
              <a:spcAft>
                <a:spcPts val="0"/>
              </a:spcAft>
              <a:buNone/>
            </a:pPr>
            <a:r>
              <a:t/>
            </a:r>
            <a:endParaRPr sz="2200">
              <a:latin typeface="Irish Grover"/>
              <a:ea typeface="Irish Grover"/>
              <a:cs typeface="Irish Grover"/>
              <a:sym typeface="Irish Grover"/>
            </a:endParaRPr>
          </a:p>
          <a:p>
            <a:pPr indent="0" lvl="0" marL="0" rtl="0" algn="l">
              <a:spcBef>
                <a:spcPts val="0"/>
              </a:spcBef>
              <a:spcAft>
                <a:spcPts val="0"/>
              </a:spcAft>
              <a:buNone/>
            </a:pPr>
            <a:r>
              <a:rPr lang="en" sz="2200">
                <a:latin typeface="Irish Grover"/>
                <a:ea typeface="Irish Grover"/>
                <a:cs typeface="Irish Grover"/>
                <a:sym typeface="Irish Grover"/>
              </a:rPr>
              <a:t>Theme: What was the theme of the story?</a:t>
            </a:r>
            <a:endParaRPr sz="2200">
              <a:latin typeface="Irish Grover"/>
              <a:ea typeface="Irish Grover"/>
              <a:cs typeface="Irish Grover"/>
              <a:sym typeface="Irish Grover"/>
            </a:endParaRPr>
          </a:p>
        </p:txBody>
      </p:sp>
      <p:sp>
        <p:nvSpPr>
          <p:cNvPr id="122" name="Google Shape;122;p19"/>
          <p:cNvSpPr txBox="1"/>
          <p:nvPr/>
        </p:nvSpPr>
        <p:spPr>
          <a:xfrm>
            <a:off x="-2789100" y="429650"/>
            <a:ext cx="2641200" cy="2013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1"/>
                </a:solidFill>
                <a:latin typeface="Sedgwick Ave"/>
                <a:ea typeface="Sedgwick Ave"/>
                <a:cs typeface="Sedgwick Ave"/>
                <a:sym typeface="Sedgwick Ave"/>
              </a:rPr>
              <a:t>Think about the book you read/heard.  Type in the answer to each of the questions - the answers have been started for you.</a:t>
            </a:r>
            <a:endParaRPr/>
          </a:p>
        </p:txBody>
      </p:sp>
      <p:sp>
        <p:nvSpPr>
          <p:cNvPr id="123" name="Google Shape;123;p19"/>
          <p:cNvSpPr txBox="1"/>
          <p:nvPr/>
        </p:nvSpPr>
        <p:spPr>
          <a:xfrm>
            <a:off x="2339850" y="210625"/>
            <a:ext cx="5109300" cy="61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dk1"/>
                </a:solidFill>
                <a:latin typeface="Irish Grover"/>
                <a:ea typeface="Irish Grover"/>
                <a:cs typeface="Irish Grover"/>
                <a:sym typeface="Irish Grover"/>
              </a:rPr>
              <a:t>Type here</a:t>
            </a:r>
            <a:endParaRPr sz="800"/>
          </a:p>
        </p:txBody>
      </p:sp>
      <p:sp>
        <p:nvSpPr>
          <p:cNvPr id="124" name="Google Shape;124;p19"/>
          <p:cNvSpPr txBox="1"/>
          <p:nvPr/>
        </p:nvSpPr>
        <p:spPr>
          <a:xfrm>
            <a:off x="1485888" y="658625"/>
            <a:ext cx="5109300" cy="61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dk1"/>
                </a:solidFill>
                <a:latin typeface="Irish Grover"/>
                <a:ea typeface="Irish Grover"/>
                <a:cs typeface="Irish Grover"/>
                <a:sym typeface="Irish Grover"/>
              </a:rPr>
              <a:t>Type here</a:t>
            </a:r>
            <a:endParaRPr sz="800"/>
          </a:p>
        </p:txBody>
      </p:sp>
      <p:sp>
        <p:nvSpPr>
          <p:cNvPr id="125" name="Google Shape;125;p19"/>
          <p:cNvSpPr txBox="1"/>
          <p:nvPr/>
        </p:nvSpPr>
        <p:spPr>
          <a:xfrm>
            <a:off x="3147175" y="1121400"/>
            <a:ext cx="5109300" cy="61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dk1"/>
                </a:solidFill>
                <a:latin typeface="Irish Grover"/>
                <a:ea typeface="Irish Grover"/>
                <a:cs typeface="Irish Grover"/>
                <a:sym typeface="Irish Grover"/>
              </a:rPr>
              <a:t>Type here</a:t>
            </a:r>
            <a:endParaRPr sz="800"/>
          </a:p>
        </p:txBody>
      </p:sp>
      <p:sp>
        <p:nvSpPr>
          <p:cNvPr id="126" name="Google Shape;126;p19"/>
          <p:cNvSpPr txBox="1"/>
          <p:nvPr/>
        </p:nvSpPr>
        <p:spPr>
          <a:xfrm>
            <a:off x="428550" y="2069700"/>
            <a:ext cx="7224000" cy="61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dk1"/>
                </a:solidFill>
                <a:latin typeface="Irish Grover"/>
                <a:ea typeface="Irish Grover"/>
                <a:cs typeface="Irish Grover"/>
                <a:sym typeface="Irish Grover"/>
              </a:rPr>
              <a:t>The main character was </a:t>
            </a:r>
            <a:endParaRPr sz="800"/>
          </a:p>
        </p:txBody>
      </p:sp>
      <p:sp>
        <p:nvSpPr>
          <p:cNvPr id="127" name="Google Shape;127;p19"/>
          <p:cNvSpPr txBox="1"/>
          <p:nvPr/>
        </p:nvSpPr>
        <p:spPr>
          <a:xfrm>
            <a:off x="525500" y="3094200"/>
            <a:ext cx="5109300" cy="61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dk1"/>
                </a:solidFill>
                <a:latin typeface="Irish Grover"/>
                <a:ea typeface="Irish Grover"/>
                <a:cs typeface="Irish Grover"/>
                <a:sym typeface="Irish Grover"/>
              </a:rPr>
              <a:t>The story was set </a:t>
            </a:r>
            <a:endParaRPr sz="800"/>
          </a:p>
        </p:txBody>
      </p:sp>
      <p:sp>
        <p:nvSpPr>
          <p:cNvPr id="128" name="Google Shape;128;p19"/>
          <p:cNvSpPr txBox="1"/>
          <p:nvPr/>
        </p:nvSpPr>
        <p:spPr>
          <a:xfrm>
            <a:off x="633550" y="4023875"/>
            <a:ext cx="7224000" cy="61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dk1"/>
                </a:solidFill>
                <a:latin typeface="Irish Grover"/>
                <a:ea typeface="Irish Grover"/>
                <a:cs typeface="Irish Grover"/>
                <a:sym typeface="Irish Grover"/>
              </a:rPr>
              <a:t>The problem was </a:t>
            </a:r>
            <a:endParaRPr sz="800"/>
          </a:p>
        </p:txBody>
      </p:sp>
      <p:sp>
        <p:nvSpPr>
          <p:cNvPr id="129" name="Google Shape;129;p19"/>
          <p:cNvSpPr txBox="1"/>
          <p:nvPr/>
        </p:nvSpPr>
        <p:spPr>
          <a:xfrm>
            <a:off x="726850" y="5029750"/>
            <a:ext cx="7003200" cy="61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dk1"/>
                </a:solidFill>
                <a:latin typeface="Irish Grover"/>
                <a:ea typeface="Irish Grover"/>
                <a:cs typeface="Irish Grover"/>
                <a:sym typeface="Irish Grover"/>
              </a:rPr>
              <a:t>The solution was </a:t>
            </a:r>
            <a:endParaRPr sz="800"/>
          </a:p>
        </p:txBody>
      </p:sp>
      <p:sp>
        <p:nvSpPr>
          <p:cNvPr id="130" name="Google Shape;130;p19"/>
          <p:cNvSpPr txBox="1"/>
          <p:nvPr/>
        </p:nvSpPr>
        <p:spPr>
          <a:xfrm>
            <a:off x="633550" y="5961025"/>
            <a:ext cx="7894500" cy="61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dk1"/>
                </a:solidFill>
                <a:latin typeface="Irish Grover"/>
                <a:ea typeface="Irish Grover"/>
                <a:cs typeface="Irish Grover"/>
                <a:sym typeface="Irish Grover"/>
              </a:rPr>
              <a:t>The theme was </a:t>
            </a:r>
            <a:endParaRPr sz="800"/>
          </a:p>
        </p:txBody>
      </p:sp>
      <p:sp>
        <p:nvSpPr>
          <p:cNvPr id="131" name="Google Shape;131;p19"/>
          <p:cNvSpPr txBox="1"/>
          <p:nvPr/>
        </p:nvSpPr>
        <p:spPr>
          <a:xfrm>
            <a:off x="-3676050" y="2483925"/>
            <a:ext cx="3312600" cy="4085700"/>
          </a:xfrm>
          <a:prstGeom prst="rect">
            <a:avLst/>
          </a:prstGeom>
          <a:noFill/>
          <a:ln cap="flat" cmpd="sng" w="76200">
            <a:solidFill>
              <a:srgbClr val="E69138"/>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2600">
                <a:latin typeface="Irish Grover"/>
                <a:ea typeface="Irish Grover"/>
                <a:cs typeface="Irish Grover"/>
                <a:sym typeface="Irish Grover"/>
              </a:rPr>
              <a:t>Story Elements:</a:t>
            </a:r>
            <a:endParaRPr sz="2600">
              <a:latin typeface="Irish Grover"/>
              <a:ea typeface="Irish Grover"/>
              <a:cs typeface="Irish Grover"/>
              <a:sym typeface="Irish Grover"/>
            </a:endParaRPr>
          </a:p>
          <a:p>
            <a:pPr indent="0" lvl="0" marL="0" rtl="0" algn="l">
              <a:spcBef>
                <a:spcPts val="0"/>
              </a:spcBef>
              <a:spcAft>
                <a:spcPts val="0"/>
              </a:spcAft>
              <a:buNone/>
            </a:pPr>
            <a:r>
              <a:t/>
            </a:r>
            <a:endParaRPr sz="1200">
              <a:latin typeface="Irish Grover"/>
              <a:ea typeface="Irish Grover"/>
              <a:cs typeface="Irish Grover"/>
              <a:sym typeface="Irish Grover"/>
            </a:endParaRPr>
          </a:p>
          <a:p>
            <a:pPr indent="0" lvl="0" marL="0" rtl="0" algn="l">
              <a:spcBef>
                <a:spcPts val="0"/>
              </a:spcBef>
              <a:spcAft>
                <a:spcPts val="0"/>
              </a:spcAft>
              <a:buNone/>
            </a:pPr>
            <a:r>
              <a:rPr lang="en" sz="2000">
                <a:latin typeface="Irish Grover"/>
                <a:ea typeface="Irish Grover"/>
                <a:cs typeface="Irish Grover"/>
                <a:sym typeface="Irish Grover"/>
              </a:rPr>
              <a:t>Main Character</a:t>
            </a:r>
            <a:endParaRPr sz="2000">
              <a:latin typeface="Irish Grover"/>
              <a:ea typeface="Irish Grover"/>
              <a:cs typeface="Irish Grover"/>
              <a:sym typeface="Irish Grover"/>
            </a:endParaRPr>
          </a:p>
          <a:p>
            <a:pPr indent="0" lvl="0" marL="0" rtl="0" algn="l">
              <a:spcBef>
                <a:spcPts val="0"/>
              </a:spcBef>
              <a:spcAft>
                <a:spcPts val="0"/>
              </a:spcAft>
              <a:buNone/>
            </a:pPr>
            <a:r>
              <a:t/>
            </a:r>
            <a:endParaRPr sz="2000">
              <a:latin typeface="Irish Grover"/>
              <a:ea typeface="Irish Grover"/>
              <a:cs typeface="Irish Grover"/>
              <a:sym typeface="Irish Grover"/>
            </a:endParaRPr>
          </a:p>
          <a:p>
            <a:pPr indent="0" lvl="0" marL="0" rtl="0" algn="l">
              <a:spcBef>
                <a:spcPts val="0"/>
              </a:spcBef>
              <a:spcAft>
                <a:spcPts val="0"/>
              </a:spcAft>
              <a:buNone/>
            </a:pPr>
            <a:r>
              <a:rPr lang="en" sz="2000">
                <a:latin typeface="Irish Grover"/>
                <a:ea typeface="Irish Grover"/>
                <a:cs typeface="Irish Grover"/>
                <a:sym typeface="Irish Grover"/>
              </a:rPr>
              <a:t>Setting</a:t>
            </a:r>
            <a:endParaRPr sz="2000">
              <a:latin typeface="Irish Grover"/>
              <a:ea typeface="Irish Grover"/>
              <a:cs typeface="Irish Grover"/>
              <a:sym typeface="Irish Grover"/>
            </a:endParaRPr>
          </a:p>
          <a:p>
            <a:pPr indent="0" lvl="0" marL="0" rtl="0" algn="l">
              <a:spcBef>
                <a:spcPts val="0"/>
              </a:spcBef>
              <a:spcAft>
                <a:spcPts val="0"/>
              </a:spcAft>
              <a:buNone/>
            </a:pPr>
            <a:r>
              <a:t/>
            </a:r>
            <a:endParaRPr sz="2000">
              <a:latin typeface="Irish Grover"/>
              <a:ea typeface="Irish Grover"/>
              <a:cs typeface="Irish Grover"/>
              <a:sym typeface="Irish Grover"/>
            </a:endParaRPr>
          </a:p>
          <a:p>
            <a:pPr indent="0" lvl="0" marL="0" rtl="0" algn="l">
              <a:spcBef>
                <a:spcPts val="0"/>
              </a:spcBef>
              <a:spcAft>
                <a:spcPts val="0"/>
              </a:spcAft>
              <a:buNone/>
            </a:pPr>
            <a:r>
              <a:rPr lang="en" sz="2000">
                <a:latin typeface="Irish Grover"/>
                <a:ea typeface="Irish Grover"/>
                <a:cs typeface="Irish Grover"/>
                <a:sym typeface="Irish Grover"/>
              </a:rPr>
              <a:t>Problem</a:t>
            </a:r>
            <a:endParaRPr sz="2000">
              <a:latin typeface="Irish Grover"/>
              <a:ea typeface="Irish Grover"/>
              <a:cs typeface="Irish Grover"/>
              <a:sym typeface="Irish Grover"/>
            </a:endParaRPr>
          </a:p>
          <a:p>
            <a:pPr indent="0" lvl="0" marL="0" rtl="0" algn="l">
              <a:spcBef>
                <a:spcPts val="0"/>
              </a:spcBef>
              <a:spcAft>
                <a:spcPts val="0"/>
              </a:spcAft>
              <a:buNone/>
            </a:pPr>
            <a:r>
              <a:t/>
            </a:r>
            <a:endParaRPr sz="2000">
              <a:latin typeface="Irish Grover"/>
              <a:ea typeface="Irish Grover"/>
              <a:cs typeface="Irish Grover"/>
              <a:sym typeface="Irish Grover"/>
            </a:endParaRPr>
          </a:p>
          <a:p>
            <a:pPr indent="0" lvl="0" marL="0" rtl="0" algn="l">
              <a:spcBef>
                <a:spcPts val="0"/>
              </a:spcBef>
              <a:spcAft>
                <a:spcPts val="0"/>
              </a:spcAft>
              <a:buNone/>
            </a:pPr>
            <a:r>
              <a:rPr lang="en" sz="2000">
                <a:latin typeface="Irish Grover"/>
                <a:ea typeface="Irish Grover"/>
                <a:cs typeface="Irish Grover"/>
                <a:sym typeface="Irish Grover"/>
              </a:rPr>
              <a:t>Solution</a:t>
            </a:r>
            <a:endParaRPr sz="2000">
              <a:latin typeface="Irish Grover"/>
              <a:ea typeface="Irish Grover"/>
              <a:cs typeface="Irish Grover"/>
              <a:sym typeface="Irish Grover"/>
            </a:endParaRPr>
          </a:p>
          <a:p>
            <a:pPr indent="0" lvl="0" marL="0" rtl="0" algn="l">
              <a:spcBef>
                <a:spcPts val="0"/>
              </a:spcBef>
              <a:spcAft>
                <a:spcPts val="0"/>
              </a:spcAft>
              <a:buNone/>
            </a:pPr>
            <a:r>
              <a:t/>
            </a:r>
            <a:endParaRPr sz="2000">
              <a:latin typeface="Irish Grover"/>
              <a:ea typeface="Irish Grover"/>
              <a:cs typeface="Irish Grover"/>
              <a:sym typeface="Irish Grover"/>
            </a:endParaRPr>
          </a:p>
          <a:p>
            <a:pPr indent="0" lvl="0" marL="0" rtl="0" algn="l">
              <a:spcBef>
                <a:spcPts val="0"/>
              </a:spcBef>
              <a:spcAft>
                <a:spcPts val="0"/>
              </a:spcAft>
              <a:buNone/>
            </a:pPr>
            <a:r>
              <a:rPr lang="en" sz="2000">
                <a:latin typeface="Irish Grover"/>
                <a:ea typeface="Irish Grover"/>
                <a:cs typeface="Irish Grover"/>
                <a:sym typeface="Irish Grover"/>
              </a:rPr>
              <a:t>Theme</a:t>
            </a:r>
            <a:endParaRPr sz="2000">
              <a:latin typeface="Irish Grover"/>
              <a:ea typeface="Irish Grover"/>
              <a:cs typeface="Irish Grover"/>
              <a:sym typeface="Irish Grove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5" name="Shape 135"/>
        <p:cNvGrpSpPr/>
        <p:nvPr/>
      </p:nvGrpSpPr>
      <p:grpSpPr>
        <a:xfrm>
          <a:off x="0" y="0"/>
          <a:ext cx="0" cy="0"/>
          <a:chOff x="0" y="0"/>
          <a:chExt cx="0" cy="0"/>
        </a:xfrm>
      </p:grpSpPr>
      <p:sp>
        <p:nvSpPr>
          <p:cNvPr id="136" name="Google Shape;136;p20"/>
          <p:cNvSpPr txBox="1"/>
          <p:nvPr/>
        </p:nvSpPr>
        <p:spPr>
          <a:xfrm>
            <a:off x="5106325" y="99150"/>
            <a:ext cx="3850500" cy="1702200"/>
          </a:xfrm>
          <a:prstGeom prst="rect">
            <a:avLst/>
          </a:prstGeom>
          <a:solidFill>
            <a:srgbClr val="FFF2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dk1"/>
                </a:solidFill>
                <a:latin typeface="Irish Grover"/>
                <a:ea typeface="Irish Grover"/>
                <a:cs typeface="Irish Grover"/>
                <a:sym typeface="Irish Grover"/>
              </a:rPr>
              <a:t>Time to Put it All Together!</a:t>
            </a:r>
            <a:endParaRPr sz="2200">
              <a:solidFill>
                <a:schemeClr val="dk1"/>
              </a:solidFill>
              <a:latin typeface="Irish Grover"/>
              <a:ea typeface="Irish Grover"/>
              <a:cs typeface="Irish Grover"/>
              <a:sym typeface="Irish Grover"/>
            </a:endParaRPr>
          </a:p>
          <a:p>
            <a:pPr indent="0" lvl="0" marL="0" rtl="0" algn="l">
              <a:spcBef>
                <a:spcPts val="0"/>
              </a:spcBef>
              <a:spcAft>
                <a:spcPts val="0"/>
              </a:spcAft>
              <a:buNone/>
            </a:pPr>
            <a:r>
              <a:rPr lang="en" sz="2200">
                <a:solidFill>
                  <a:schemeClr val="dk1"/>
                </a:solidFill>
                <a:latin typeface="Irish Grover"/>
                <a:ea typeface="Irish Grover"/>
                <a:cs typeface="Irish Grover"/>
                <a:sym typeface="Irish Grover"/>
              </a:rPr>
              <a:t>Use the sentence starters to write your answers in a paragraph.</a:t>
            </a:r>
            <a:endParaRPr sz="2200">
              <a:solidFill>
                <a:schemeClr val="dk1"/>
              </a:solidFill>
              <a:latin typeface="Irish Grover"/>
              <a:ea typeface="Irish Grover"/>
              <a:cs typeface="Irish Grover"/>
              <a:sym typeface="Irish Grover"/>
            </a:endParaRPr>
          </a:p>
        </p:txBody>
      </p:sp>
      <p:sp>
        <p:nvSpPr>
          <p:cNvPr id="137" name="Google Shape;137;p20"/>
          <p:cNvSpPr txBox="1"/>
          <p:nvPr/>
        </p:nvSpPr>
        <p:spPr>
          <a:xfrm>
            <a:off x="-4639950" y="829950"/>
            <a:ext cx="4506900" cy="4573800"/>
          </a:xfrm>
          <a:prstGeom prst="rect">
            <a:avLst/>
          </a:prstGeom>
          <a:noFill/>
          <a:ln cap="flat" cmpd="sng" w="38100">
            <a:solidFill>
              <a:srgbClr val="F9CB9C"/>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Irish Grover"/>
                <a:ea typeface="Irish Grover"/>
                <a:cs typeface="Irish Grover"/>
                <a:sym typeface="Irish Grover"/>
              </a:rPr>
              <a:t>SENTENCE STARTERS</a:t>
            </a:r>
            <a:endParaRPr sz="1800">
              <a:solidFill>
                <a:schemeClr val="dk1"/>
              </a:solidFill>
              <a:latin typeface="Irish Grover"/>
              <a:ea typeface="Irish Grover"/>
              <a:cs typeface="Irish Grover"/>
              <a:sym typeface="Irish Grover"/>
            </a:endParaRPr>
          </a:p>
          <a:p>
            <a:pPr indent="0" lvl="0" marL="0" rtl="0" algn="l">
              <a:spcBef>
                <a:spcPts val="0"/>
              </a:spcBef>
              <a:spcAft>
                <a:spcPts val="0"/>
              </a:spcAft>
              <a:buNone/>
            </a:pPr>
            <a:r>
              <a:t/>
            </a:r>
            <a:endParaRPr sz="1800">
              <a:solidFill>
                <a:schemeClr val="dk1"/>
              </a:solidFill>
              <a:latin typeface="Irish Grover"/>
              <a:ea typeface="Irish Grover"/>
              <a:cs typeface="Irish Grover"/>
              <a:sym typeface="Irish Grover"/>
            </a:endParaRPr>
          </a:p>
          <a:p>
            <a:pPr indent="0" lvl="0" marL="0" rtl="0" algn="l">
              <a:spcBef>
                <a:spcPts val="0"/>
              </a:spcBef>
              <a:spcAft>
                <a:spcPts val="0"/>
              </a:spcAft>
              <a:buNone/>
            </a:pPr>
            <a:r>
              <a:rPr lang="en" sz="1800">
                <a:solidFill>
                  <a:schemeClr val="dk1"/>
                </a:solidFill>
                <a:latin typeface="Irish Grover"/>
                <a:ea typeface="Irish Grover"/>
                <a:cs typeface="Irish Grover"/>
                <a:sym typeface="Irish Grover"/>
              </a:rPr>
              <a:t>The author introduces us to ___.</a:t>
            </a:r>
            <a:endParaRPr sz="1800">
              <a:solidFill>
                <a:schemeClr val="dk1"/>
              </a:solidFill>
              <a:latin typeface="Irish Grover"/>
              <a:ea typeface="Irish Grover"/>
              <a:cs typeface="Irish Grover"/>
              <a:sym typeface="Irish Grover"/>
            </a:endParaRPr>
          </a:p>
          <a:p>
            <a:pPr indent="0" lvl="0" marL="0" rtl="0" algn="l">
              <a:spcBef>
                <a:spcPts val="0"/>
              </a:spcBef>
              <a:spcAft>
                <a:spcPts val="0"/>
              </a:spcAft>
              <a:buNone/>
            </a:pPr>
            <a:r>
              <a:rPr lang="en" sz="1800">
                <a:solidFill>
                  <a:schemeClr val="dk1"/>
                </a:solidFill>
                <a:latin typeface="Irish Grover"/>
                <a:ea typeface="Irish Grover"/>
                <a:cs typeface="Irish Grover"/>
                <a:sym typeface="Irish Grover"/>
              </a:rPr>
              <a:t>We meet the main character, ____.</a:t>
            </a:r>
            <a:endParaRPr sz="1800">
              <a:solidFill>
                <a:schemeClr val="dk1"/>
              </a:solidFill>
              <a:latin typeface="Irish Grover"/>
              <a:ea typeface="Irish Grover"/>
              <a:cs typeface="Irish Grover"/>
              <a:sym typeface="Irish Grover"/>
            </a:endParaRPr>
          </a:p>
          <a:p>
            <a:pPr indent="0" lvl="0" marL="0" rtl="0" algn="l">
              <a:spcBef>
                <a:spcPts val="0"/>
              </a:spcBef>
              <a:spcAft>
                <a:spcPts val="0"/>
              </a:spcAft>
              <a:buNone/>
            </a:pPr>
            <a:r>
              <a:rPr lang="en" sz="1800">
                <a:solidFill>
                  <a:schemeClr val="dk1"/>
                </a:solidFill>
                <a:latin typeface="Irish Grover"/>
                <a:ea typeface="Irish Grover"/>
                <a:cs typeface="Irish Grover"/>
                <a:sym typeface="Irish Grover"/>
              </a:rPr>
              <a:t>The reader realizes ______.</a:t>
            </a:r>
            <a:endParaRPr sz="1800">
              <a:solidFill>
                <a:schemeClr val="dk1"/>
              </a:solidFill>
              <a:latin typeface="Irish Grover"/>
              <a:ea typeface="Irish Grover"/>
              <a:cs typeface="Irish Grover"/>
              <a:sym typeface="Irish Grover"/>
            </a:endParaRPr>
          </a:p>
          <a:p>
            <a:pPr indent="0" lvl="0" marL="0" rtl="0" algn="l">
              <a:spcBef>
                <a:spcPts val="0"/>
              </a:spcBef>
              <a:spcAft>
                <a:spcPts val="0"/>
              </a:spcAft>
              <a:buNone/>
            </a:pPr>
            <a:r>
              <a:rPr lang="en" sz="1800">
                <a:solidFill>
                  <a:schemeClr val="dk1"/>
                </a:solidFill>
                <a:latin typeface="Irish Grover"/>
                <a:ea typeface="Irish Grover"/>
                <a:cs typeface="Irish Grover"/>
                <a:sym typeface="Irish Grover"/>
              </a:rPr>
              <a:t>We notice the story takes place ___.</a:t>
            </a:r>
            <a:endParaRPr sz="1800">
              <a:solidFill>
                <a:schemeClr val="dk1"/>
              </a:solidFill>
              <a:latin typeface="Irish Grover"/>
              <a:ea typeface="Irish Grover"/>
              <a:cs typeface="Irish Grover"/>
              <a:sym typeface="Irish Grover"/>
            </a:endParaRPr>
          </a:p>
          <a:p>
            <a:pPr indent="0" lvl="0" marL="0" rtl="0" algn="l">
              <a:spcBef>
                <a:spcPts val="0"/>
              </a:spcBef>
              <a:spcAft>
                <a:spcPts val="0"/>
              </a:spcAft>
              <a:buNone/>
            </a:pPr>
            <a:r>
              <a:rPr lang="en" sz="1800">
                <a:solidFill>
                  <a:schemeClr val="dk1"/>
                </a:solidFill>
                <a:latin typeface="Irish Grover"/>
                <a:ea typeface="Irish Grover"/>
                <a:cs typeface="Irish Grover"/>
                <a:sym typeface="Irish Grover"/>
              </a:rPr>
              <a:t>We discover _______.</a:t>
            </a:r>
            <a:endParaRPr sz="1800">
              <a:solidFill>
                <a:schemeClr val="dk1"/>
              </a:solidFill>
              <a:latin typeface="Irish Grover"/>
              <a:ea typeface="Irish Grover"/>
              <a:cs typeface="Irish Grover"/>
              <a:sym typeface="Irish Grover"/>
            </a:endParaRPr>
          </a:p>
          <a:p>
            <a:pPr indent="0" lvl="0" marL="0" rtl="0" algn="l">
              <a:spcBef>
                <a:spcPts val="0"/>
              </a:spcBef>
              <a:spcAft>
                <a:spcPts val="0"/>
              </a:spcAft>
              <a:buNone/>
            </a:pPr>
            <a:r>
              <a:rPr lang="en" sz="1800">
                <a:solidFill>
                  <a:schemeClr val="dk1"/>
                </a:solidFill>
                <a:latin typeface="Irish Grover"/>
                <a:ea typeface="Irish Grover"/>
                <a:cs typeface="Irish Grover"/>
                <a:sym typeface="Irish Grover"/>
              </a:rPr>
              <a:t>We learn the problem is _____.</a:t>
            </a:r>
            <a:endParaRPr sz="1800">
              <a:solidFill>
                <a:schemeClr val="dk1"/>
              </a:solidFill>
              <a:latin typeface="Irish Grover"/>
              <a:ea typeface="Irish Grover"/>
              <a:cs typeface="Irish Grover"/>
              <a:sym typeface="Irish Grover"/>
            </a:endParaRPr>
          </a:p>
          <a:p>
            <a:pPr indent="0" lvl="0" marL="0" rtl="0" algn="l">
              <a:spcBef>
                <a:spcPts val="0"/>
              </a:spcBef>
              <a:spcAft>
                <a:spcPts val="0"/>
              </a:spcAft>
              <a:buNone/>
            </a:pPr>
            <a:r>
              <a:rPr lang="en" sz="1800">
                <a:solidFill>
                  <a:schemeClr val="dk1"/>
                </a:solidFill>
                <a:latin typeface="Irish Grover"/>
                <a:ea typeface="Irish Grover"/>
                <a:cs typeface="Irish Grover"/>
                <a:sym typeface="Irish Grover"/>
              </a:rPr>
              <a:t>The author reveals the solution ___.</a:t>
            </a:r>
            <a:endParaRPr sz="1800">
              <a:solidFill>
                <a:schemeClr val="dk1"/>
              </a:solidFill>
              <a:latin typeface="Irish Grover"/>
              <a:ea typeface="Irish Grover"/>
              <a:cs typeface="Irish Grover"/>
              <a:sym typeface="Irish Grover"/>
            </a:endParaRPr>
          </a:p>
          <a:p>
            <a:pPr indent="0" lvl="0" marL="0" rtl="0" algn="l">
              <a:spcBef>
                <a:spcPts val="0"/>
              </a:spcBef>
              <a:spcAft>
                <a:spcPts val="0"/>
              </a:spcAft>
              <a:buNone/>
            </a:pPr>
            <a:r>
              <a:rPr lang="en" sz="1800">
                <a:solidFill>
                  <a:schemeClr val="dk1"/>
                </a:solidFill>
                <a:latin typeface="Irish Grover"/>
                <a:ea typeface="Irish Grover"/>
                <a:cs typeface="Irish Grover"/>
                <a:sym typeface="Irish Grover"/>
              </a:rPr>
              <a:t>He/She solves the problem ___.</a:t>
            </a:r>
            <a:endParaRPr sz="1800">
              <a:solidFill>
                <a:schemeClr val="dk1"/>
              </a:solidFill>
              <a:latin typeface="Irish Grover"/>
              <a:ea typeface="Irish Grover"/>
              <a:cs typeface="Irish Grover"/>
              <a:sym typeface="Irish Grover"/>
            </a:endParaRPr>
          </a:p>
          <a:p>
            <a:pPr indent="0" lvl="0" marL="0" rtl="0" algn="l">
              <a:spcBef>
                <a:spcPts val="0"/>
              </a:spcBef>
              <a:spcAft>
                <a:spcPts val="0"/>
              </a:spcAft>
              <a:buNone/>
            </a:pPr>
            <a:r>
              <a:rPr lang="en" sz="1800">
                <a:solidFill>
                  <a:schemeClr val="dk1"/>
                </a:solidFill>
                <a:latin typeface="Irish Grover"/>
                <a:ea typeface="Irish Grover"/>
                <a:cs typeface="Irish Grover"/>
                <a:sym typeface="Irish Grover"/>
              </a:rPr>
              <a:t>As the story unfolds we find ____.</a:t>
            </a:r>
            <a:endParaRPr sz="1800">
              <a:solidFill>
                <a:schemeClr val="dk1"/>
              </a:solidFill>
              <a:latin typeface="Irish Grover"/>
              <a:ea typeface="Irish Grover"/>
              <a:cs typeface="Irish Grover"/>
              <a:sym typeface="Irish Grover"/>
            </a:endParaRPr>
          </a:p>
          <a:p>
            <a:pPr indent="0" lvl="0" marL="0" rtl="0" algn="l">
              <a:spcBef>
                <a:spcPts val="0"/>
              </a:spcBef>
              <a:spcAft>
                <a:spcPts val="0"/>
              </a:spcAft>
              <a:buNone/>
            </a:pPr>
            <a:r>
              <a:rPr lang="en" sz="1800">
                <a:solidFill>
                  <a:schemeClr val="dk1"/>
                </a:solidFill>
                <a:latin typeface="Irish Grover"/>
                <a:ea typeface="Irish Grover"/>
                <a:cs typeface="Irish Grover"/>
                <a:sym typeface="Irish Grover"/>
              </a:rPr>
              <a:t>The author shows us ______.</a:t>
            </a:r>
            <a:endParaRPr sz="1800">
              <a:solidFill>
                <a:schemeClr val="dk1"/>
              </a:solidFill>
              <a:latin typeface="Irish Grover"/>
              <a:ea typeface="Irish Grover"/>
              <a:cs typeface="Irish Grover"/>
              <a:sym typeface="Irish Grover"/>
            </a:endParaRPr>
          </a:p>
        </p:txBody>
      </p:sp>
      <p:sp>
        <p:nvSpPr>
          <p:cNvPr id="138" name="Google Shape;138;p20"/>
          <p:cNvSpPr txBox="1"/>
          <p:nvPr/>
        </p:nvSpPr>
        <p:spPr>
          <a:xfrm>
            <a:off x="2743200" y="2445750"/>
            <a:ext cx="6064800" cy="4247100"/>
          </a:xfrm>
          <a:prstGeom prst="rect">
            <a:avLst/>
          </a:prstGeom>
          <a:solidFill>
            <a:srgbClr val="FFF2CC"/>
          </a:solidFill>
          <a:ln cap="flat" cmpd="sng" w="38100">
            <a:solidFill>
              <a:srgbClr val="6AA84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0"/>
          <p:cNvSpPr txBox="1"/>
          <p:nvPr/>
        </p:nvSpPr>
        <p:spPr>
          <a:xfrm>
            <a:off x="2941500" y="2660575"/>
            <a:ext cx="5618700" cy="39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t>Type your paragraph here:</a:t>
            </a:r>
            <a:endParaRPr sz="1600"/>
          </a:p>
        </p:txBody>
      </p:sp>
      <p:pic>
        <p:nvPicPr>
          <p:cNvPr id="140" name="Google Shape;140;p20">
            <a:hlinkClick action="ppaction://hlinkshowjump?jump=previousslide"/>
          </p:cNvPr>
          <p:cNvPicPr preferRelativeResize="0"/>
          <p:nvPr/>
        </p:nvPicPr>
        <p:blipFill>
          <a:blip r:embed="rId4">
            <a:alphaModFix/>
          </a:blip>
          <a:stretch>
            <a:fillRect/>
          </a:stretch>
        </p:blipFill>
        <p:spPr>
          <a:xfrm>
            <a:off x="9400200" y="99150"/>
            <a:ext cx="1648400" cy="1433400"/>
          </a:xfrm>
          <a:prstGeom prst="rect">
            <a:avLst/>
          </a:prstGeom>
          <a:noFill/>
          <a:ln>
            <a:noFill/>
          </a:ln>
        </p:spPr>
      </p:pic>
      <p:sp>
        <p:nvSpPr>
          <p:cNvPr id="141" name="Google Shape;141;p20"/>
          <p:cNvSpPr txBox="1"/>
          <p:nvPr/>
        </p:nvSpPr>
        <p:spPr>
          <a:xfrm>
            <a:off x="9577575" y="1684950"/>
            <a:ext cx="1729200" cy="85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Click the turkey to go back to your answers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