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5C6A9D8-4F61-4BF0-AD25-9A712FC2CFEB}">
  <a:tblStyle styleId="{05C6A9D8-4F61-4BF0-AD25-9A712FC2CFEB}"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2efc8ddb952_0_85:notes"/>
          <p:cNvSpPr/>
          <p:nvPr>
            <p:ph idx="2" type="sldImg"/>
          </p:nvPr>
        </p:nvSpPr>
        <p:spPr>
          <a:xfrm>
            <a:off x="381287"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2efc8ddb952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2efc8ddb952_0_97:notes"/>
          <p:cNvSpPr/>
          <p:nvPr>
            <p:ph idx="2" type="sldImg"/>
          </p:nvPr>
        </p:nvSpPr>
        <p:spPr>
          <a:xfrm>
            <a:off x="381287"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2efc8ddb952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e983987a9f_0_6:notes"/>
          <p:cNvSpPr/>
          <p:nvPr>
            <p:ph idx="2" type="sldImg"/>
          </p:nvPr>
        </p:nvSpPr>
        <p:spPr>
          <a:xfrm>
            <a:off x="381287"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e983987a9f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e983987a9f_0_194:notes"/>
          <p:cNvSpPr/>
          <p:nvPr>
            <p:ph idx="2" type="sldImg"/>
          </p:nvPr>
        </p:nvSpPr>
        <p:spPr>
          <a:xfrm>
            <a:off x="381287"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e983987a9f_0_1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2e983987a9f_0_71:notes"/>
          <p:cNvSpPr/>
          <p:nvPr>
            <p:ph idx="2" type="sldImg"/>
          </p:nvPr>
        </p:nvSpPr>
        <p:spPr>
          <a:xfrm>
            <a:off x="381287"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2e983987a9f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e983987a9f_0_132:notes"/>
          <p:cNvSpPr/>
          <p:nvPr>
            <p:ph idx="2" type="sldImg"/>
          </p:nvPr>
        </p:nvSpPr>
        <p:spPr>
          <a:xfrm>
            <a:off x="381287"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2e983987a9f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efc8ddb952_0_0:notes"/>
          <p:cNvSpPr/>
          <p:nvPr>
            <p:ph idx="2" type="sldImg"/>
          </p:nvPr>
        </p:nvSpPr>
        <p:spPr>
          <a:xfrm>
            <a:off x="381287"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2efc8ddb95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2efc8ddb952_0_33:notes"/>
          <p:cNvSpPr/>
          <p:nvPr>
            <p:ph idx="2" type="sldImg"/>
          </p:nvPr>
        </p:nvSpPr>
        <p:spPr>
          <a:xfrm>
            <a:off x="381287"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2efc8ddb952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2efc8ddb952_0_50:notes"/>
          <p:cNvSpPr/>
          <p:nvPr>
            <p:ph idx="2" type="sldImg"/>
          </p:nvPr>
        </p:nvSpPr>
        <p:spPr>
          <a:xfrm>
            <a:off x="381287"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2efc8ddb952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2efc8ddb952_0_73:notes"/>
          <p:cNvSpPr/>
          <p:nvPr>
            <p:ph idx="2" type="sldImg"/>
          </p:nvPr>
        </p:nvSpPr>
        <p:spPr>
          <a:xfrm>
            <a:off x="381287"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2efc8ddb952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0" y="0"/>
            <a:ext cx="9022500" cy="116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6400">
                <a:solidFill>
                  <a:schemeClr val="dk1"/>
                </a:solidFill>
              </a:rPr>
              <a:t>First </a:t>
            </a:r>
            <a:r>
              <a:rPr lang="en" sz="6400">
                <a:solidFill>
                  <a:schemeClr val="dk1"/>
                </a:solidFill>
              </a:rPr>
              <a:t>Grade Pacing Tool</a:t>
            </a:r>
            <a:endParaRPr sz="6400">
              <a:solidFill>
                <a:schemeClr val="dk1"/>
              </a:solidFill>
            </a:endParaRPr>
          </a:p>
        </p:txBody>
      </p:sp>
      <p:sp>
        <p:nvSpPr>
          <p:cNvPr id="55" name="Google Shape;55;p13"/>
          <p:cNvSpPr txBox="1"/>
          <p:nvPr/>
        </p:nvSpPr>
        <p:spPr>
          <a:xfrm>
            <a:off x="219750" y="1169700"/>
            <a:ext cx="8704500" cy="3909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2200">
                <a:solidFill>
                  <a:schemeClr val="dk1"/>
                </a:solidFill>
              </a:rPr>
              <a:t>T</a:t>
            </a:r>
            <a:r>
              <a:rPr lang="en" sz="2200">
                <a:solidFill>
                  <a:schemeClr val="dk1"/>
                </a:solidFill>
              </a:rPr>
              <a:t>his interactive pacing tool was created to be used in conjunction with the Weekly Pacing Guide to support instructional pacing decisions. Simply drag and drop lessons into the table to meet your needs. It includes lessons from each skill section of your resource. Any lessons in green are considered foundational lessons and come from the Getting Ready to Write section of the resource. Those lessons in yellow come from the Art Connections section and support or enhance the foundational skills. They can be utilized for application, scaffolding, for intervention, or for review and reinforcement. Lessons in pink are Vocabulary lessons. Once copied, this tool is customizable to your timeframes and preferences.</a:t>
            </a:r>
            <a:endParaRPr sz="25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graphicFrame>
        <p:nvGraphicFramePr>
          <p:cNvPr id="204" name="Google Shape;204;p22"/>
          <p:cNvGraphicFramePr/>
          <p:nvPr/>
        </p:nvGraphicFramePr>
        <p:xfrm>
          <a:off x="90511" y="805909"/>
          <a:ext cx="3000000" cy="3000000"/>
        </p:xfrm>
        <a:graphic>
          <a:graphicData uri="http://schemas.openxmlformats.org/drawingml/2006/table">
            <a:tbl>
              <a:tblPr>
                <a:noFill/>
                <a:tableStyleId>{05C6A9D8-4F61-4BF0-AD25-9A712FC2CFEB}</a:tableStyleId>
              </a:tblPr>
              <a:tblGrid>
                <a:gridCol w="1792600"/>
                <a:gridCol w="1792600"/>
                <a:gridCol w="1792600"/>
                <a:gridCol w="1792600"/>
                <a:gridCol w="1792600"/>
              </a:tblGrid>
              <a:tr h="146097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5001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3084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205" name="Google Shape;205;p22"/>
          <p:cNvSpPr txBox="1"/>
          <p:nvPr/>
        </p:nvSpPr>
        <p:spPr>
          <a:xfrm>
            <a:off x="-3177139" y="4245263"/>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24: Writing a Main Event (2-Day Lesson)</a:t>
            </a:r>
            <a:endParaRPr b="1" sz="700">
              <a:solidFill>
                <a:schemeClr val="dk1"/>
              </a:solidFill>
            </a:endParaRPr>
          </a:p>
        </p:txBody>
      </p:sp>
      <p:sp>
        <p:nvSpPr>
          <p:cNvPr id="206" name="Google Shape;206;p22"/>
          <p:cNvSpPr txBox="1"/>
          <p:nvPr>
            <p:ph type="title"/>
          </p:nvPr>
        </p:nvSpPr>
        <p:spPr>
          <a:xfrm>
            <a:off x="14566" y="100083"/>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Weeks 25-27: </a:t>
            </a:r>
            <a:r>
              <a:rPr lang="en"/>
              <a:t>Focus Genre: Narrative Writing</a:t>
            </a:r>
            <a:endParaRPr/>
          </a:p>
        </p:txBody>
      </p:sp>
      <p:sp>
        <p:nvSpPr>
          <p:cNvPr id="207" name="Google Shape;207;p22"/>
          <p:cNvSpPr txBox="1"/>
          <p:nvPr/>
        </p:nvSpPr>
        <p:spPr>
          <a:xfrm>
            <a:off x="-3160364" y="3424190"/>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23: Stretching Out the Main Event with Pictures</a:t>
            </a:r>
            <a:endParaRPr b="1" sz="500">
              <a:solidFill>
                <a:schemeClr val="dk1"/>
              </a:solidFill>
            </a:endParaRPr>
          </a:p>
        </p:txBody>
      </p:sp>
      <p:sp>
        <p:nvSpPr>
          <p:cNvPr id="208" name="Google Shape;208;p22"/>
          <p:cNvSpPr txBox="1"/>
          <p:nvPr/>
        </p:nvSpPr>
        <p:spPr>
          <a:xfrm>
            <a:off x="-3177139" y="-87386"/>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18: Entertaining Beginnings - Awareness</a:t>
            </a:r>
            <a:endParaRPr b="1" sz="700">
              <a:solidFill>
                <a:schemeClr val="dk1"/>
              </a:solidFill>
            </a:endParaRPr>
          </a:p>
        </p:txBody>
      </p:sp>
      <p:sp>
        <p:nvSpPr>
          <p:cNvPr id="209" name="Google Shape;209;p22"/>
          <p:cNvSpPr txBox="1"/>
          <p:nvPr/>
        </p:nvSpPr>
        <p:spPr>
          <a:xfrm>
            <a:off x="-3177139" y="559326"/>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19: Entertaining Beginnings - Modeling</a:t>
            </a:r>
            <a:endParaRPr b="1" sz="700">
              <a:solidFill>
                <a:schemeClr val="dk1"/>
              </a:solidFill>
            </a:endParaRPr>
          </a:p>
        </p:txBody>
      </p:sp>
      <p:sp>
        <p:nvSpPr>
          <p:cNvPr id="210" name="Google Shape;210;p22"/>
          <p:cNvSpPr txBox="1"/>
          <p:nvPr/>
        </p:nvSpPr>
        <p:spPr>
          <a:xfrm>
            <a:off x="-3177139" y="1206026"/>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20: Extended Endings - Awareness</a:t>
            </a:r>
            <a:endParaRPr b="1" sz="700">
              <a:solidFill>
                <a:schemeClr val="dk1"/>
              </a:solidFill>
            </a:endParaRPr>
          </a:p>
        </p:txBody>
      </p:sp>
      <p:sp>
        <p:nvSpPr>
          <p:cNvPr id="211" name="Google Shape;211;p22"/>
          <p:cNvSpPr txBox="1"/>
          <p:nvPr/>
        </p:nvSpPr>
        <p:spPr>
          <a:xfrm>
            <a:off x="-3160364" y="1811926"/>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21: Writing the Extended Ending to a Story</a:t>
            </a:r>
            <a:endParaRPr b="1" sz="700">
              <a:solidFill>
                <a:schemeClr val="dk1"/>
              </a:solidFill>
            </a:endParaRPr>
          </a:p>
        </p:txBody>
      </p:sp>
      <p:sp>
        <p:nvSpPr>
          <p:cNvPr id="212" name="Google Shape;212;p22"/>
          <p:cNvSpPr txBox="1"/>
          <p:nvPr/>
        </p:nvSpPr>
        <p:spPr>
          <a:xfrm>
            <a:off x="-3160364" y="2571751"/>
            <a:ext cx="1778700" cy="804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22: Stretching out the Middle of the Story - The Main Event - Awareness</a:t>
            </a:r>
            <a:endParaRPr b="1" sz="800">
              <a:solidFill>
                <a:schemeClr val="dk1"/>
              </a:solidFill>
            </a:endParaRPr>
          </a:p>
        </p:txBody>
      </p:sp>
      <p:sp>
        <p:nvSpPr>
          <p:cNvPr id="213" name="Google Shape;213;p22"/>
          <p:cNvSpPr txBox="1"/>
          <p:nvPr/>
        </p:nvSpPr>
        <p:spPr>
          <a:xfrm>
            <a:off x="-1304350" y="14875"/>
            <a:ext cx="1127100" cy="7431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900">
                <a:solidFill>
                  <a:schemeClr val="dk1"/>
                </a:solidFill>
              </a:rPr>
              <a:t>Art Connection </a:t>
            </a:r>
            <a:r>
              <a:rPr b="1" lang="en" sz="900">
                <a:solidFill>
                  <a:schemeClr val="dk1"/>
                </a:solidFill>
              </a:rPr>
              <a:t>Lesson 6: Stretching Out the Middle</a:t>
            </a:r>
            <a:endParaRPr b="1" sz="9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graphicFrame>
        <p:nvGraphicFramePr>
          <p:cNvPr id="218" name="Google Shape;218;p23"/>
          <p:cNvGraphicFramePr/>
          <p:nvPr/>
        </p:nvGraphicFramePr>
        <p:xfrm>
          <a:off x="90511" y="805909"/>
          <a:ext cx="3000000" cy="3000000"/>
        </p:xfrm>
        <a:graphic>
          <a:graphicData uri="http://schemas.openxmlformats.org/drawingml/2006/table">
            <a:tbl>
              <a:tblPr>
                <a:noFill/>
                <a:tableStyleId>{05C6A9D8-4F61-4BF0-AD25-9A712FC2CFEB}</a:tableStyleId>
              </a:tblPr>
              <a:tblGrid>
                <a:gridCol w="1792600"/>
                <a:gridCol w="1792600"/>
                <a:gridCol w="1792600"/>
                <a:gridCol w="1792600"/>
                <a:gridCol w="1792600"/>
              </a:tblGrid>
              <a:tr h="146097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5001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3084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219" name="Google Shape;219;p23"/>
          <p:cNvSpPr txBox="1"/>
          <p:nvPr/>
        </p:nvSpPr>
        <p:spPr>
          <a:xfrm>
            <a:off x="-2626964" y="3766988"/>
            <a:ext cx="1778700" cy="3120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t/>
            </a:r>
            <a:endParaRPr b="1" sz="800">
              <a:solidFill>
                <a:schemeClr val="dk1"/>
              </a:solidFill>
            </a:endParaRPr>
          </a:p>
        </p:txBody>
      </p:sp>
      <p:sp>
        <p:nvSpPr>
          <p:cNvPr id="220" name="Google Shape;220;p23"/>
          <p:cNvSpPr txBox="1"/>
          <p:nvPr>
            <p:ph type="title"/>
          </p:nvPr>
        </p:nvSpPr>
        <p:spPr>
          <a:xfrm>
            <a:off x="52501" y="0"/>
            <a:ext cx="90390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Weeks 28-30: End of Year Writing - Review and Reinforce</a:t>
            </a:r>
            <a:endParaRPr/>
          </a:p>
          <a:p>
            <a:pPr indent="0" lvl="0" marL="0" rtl="0" algn="l">
              <a:spcBef>
                <a:spcPts val="0"/>
              </a:spcBef>
              <a:spcAft>
                <a:spcPts val="0"/>
              </a:spcAft>
              <a:buNone/>
            </a:pPr>
            <a:r>
              <a:rPr lang="en" sz="1800"/>
              <a:t>Type the lesson name and number into the boxes and move them into the calendar for planning.</a:t>
            </a:r>
            <a:endParaRPr sz="1800"/>
          </a:p>
        </p:txBody>
      </p:sp>
      <p:sp>
        <p:nvSpPr>
          <p:cNvPr id="221" name="Google Shape;221;p23"/>
          <p:cNvSpPr txBox="1"/>
          <p:nvPr/>
        </p:nvSpPr>
        <p:spPr>
          <a:xfrm>
            <a:off x="-2626964" y="3288540"/>
            <a:ext cx="1778700" cy="2811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t/>
            </a:r>
            <a:endParaRPr b="1" sz="600">
              <a:solidFill>
                <a:schemeClr val="dk1"/>
              </a:solidFill>
            </a:endParaRPr>
          </a:p>
        </p:txBody>
      </p:sp>
      <p:sp>
        <p:nvSpPr>
          <p:cNvPr id="222" name="Google Shape;222;p23"/>
          <p:cNvSpPr txBox="1"/>
          <p:nvPr/>
        </p:nvSpPr>
        <p:spPr>
          <a:xfrm>
            <a:off x="-2643739" y="-87386"/>
            <a:ext cx="1778700" cy="296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t/>
            </a:r>
            <a:endParaRPr b="1" sz="700">
              <a:solidFill>
                <a:schemeClr val="dk1"/>
              </a:solidFill>
            </a:endParaRPr>
          </a:p>
        </p:txBody>
      </p:sp>
      <p:sp>
        <p:nvSpPr>
          <p:cNvPr id="223" name="Google Shape;223;p23"/>
          <p:cNvSpPr txBox="1"/>
          <p:nvPr/>
        </p:nvSpPr>
        <p:spPr>
          <a:xfrm>
            <a:off x="-2626964" y="559326"/>
            <a:ext cx="1778700" cy="296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t/>
            </a:r>
            <a:endParaRPr b="1" sz="700">
              <a:solidFill>
                <a:schemeClr val="dk1"/>
              </a:solidFill>
            </a:endParaRPr>
          </a:p>
        </p:txBody>
      </p:sp>
      <p:sp>
        <p:nvSpPr>
          <p:cNvPr id="224" name="Google Shape;224;p23"/>
          <p:cNvSpPr txBox="1"/>
          <p:nvPr/>
        </p:nvSpPr>
        <p:spPr>
          <a:xfrm>
            <a:off x="-2643739" y="1206026"/>
            <a:ext cx="1778700" cy="3120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t/>
            </a:r>
            <a:endParaRPr b="1" sz="800">
              <a:solidFill>
                <a:schemeClr val="dk1"/>
              </a:solidFill>
            </a:endParaRPr>
          </a:p>
        </p:txBody>
      </p:sp>
      <p:sp>
        <p:nvSpPr>
          <p:cNvPr id="225" name="Google Shape;225;p23"/>
          <p:cNvSpPr txBox="1"/>
          <p:nvPr/>
        </p:nvSpPr>
        <p:spPr>
          <a:xfrm>
            <a:off x="-2626964" y="1947764"/>
            <a:ext cx="1778700" cy="3120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t/>
            </a:r>
            <a:endParaRPr b="1" sz="800">
              <a:solidFill>
                <a:schemeClr val="dk1"/>
              </a:solidFill>
            </a:endParaRPr>
          </a:p>
        </p:txBody>
      </p:sp>
      <p:sp>
        <p:nvSpPr>
          <p:cNvPr id="226" name="Google Shape;226;p23"/>
          <p:cNvSpPr txBox="1"/>
          <p:nvPr/>
        </p:nvSpPr>
        <p:spPr>
          <a:xfrm>
            <a:off x="-2626964" y="2571751"/>
            <a:ext cx="1778700" cy="327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t/>
            </a:r>
            <a:endParaRPr b="1" sz="9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6925" y="157925"/>
            <a:ext cx="92979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Weeks 1-3: Building Literacy Routines: Genre and Summarizing</a:t>
            </a:r>
            <a:endParaRPr/>
          </a:p>
        </p:txBody>
      </p:sp>
      <p:graphicFrame>
        <p:nvGraphicFramePr>
          <p:cNvPr id="61" name="Google Shape;61;p14"/>
          <p:cNvGraphicFramePr/>
          <p:nvPr/>
        </p:nvGraphicFramePr>
        <p:xfrm>
          <a:off x="32195" y="846923"/>
          <a:ext cx="3000000" cy="3000000"/>
        </p:xfrm>
        <a:graphic>
          <a:graphicData uri="http://schemas.openxmlformats.org/drawingml/2006/table">
            <a:tbl>
              <a:tblPr>
                <a:noFill/>
                <a:tableStyleId>{05C6A9D8-4F61-4BF0-AD25-9A712FC2CFEB}</a:tableStyleId>
              </a:tblPr>
              <a:tblGrid>
                <a:gridCol w="1799600"/>
                <a:gridCol w="1799600"/>
                <a:gridCol w="1799600"/>
                <a:gridCol w="1799600"/>
                <a:gridCol w="1799600"/>
              </a:tblGrid>
              <a:tr h="120135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23525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318725">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62" name="Google Shape;62;p14"/>
          <p:cNvSpPr txBox="1"/>
          <p:nvPr/>
        </p:nvSpPr>
        <p:spPr>
          <a:xfrm>
            <a:off x="-3705957" y="631154"/>
            <a:ext cx="1778700" cy="696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lnSpc>
                <a:spcPct val="115000"/>
              </a:lnSpc>
              <a:spcBef>
                <a:spcPts val="0"/>
              </a:spcBef>
              <a:spcAft>
                <a:spcPts val="0"/>
              </a:spcAft>
              <a:buClr>
                <a:schemeClr val="dk1"/>
              </a:buClr>
              <a:buSzPts val="900"/>
              <a:buFont typeface="Arial"/>
              <a:buNone/>
            </a:pPr>
            <a:r>
              <a:rPr b="1" lang="en" sz="1000">
                <a:solidFill>
                  <a:schemeClr val="dk1"/>
                </a:solidFill>
              </a:rPr>
              <a:t>Lesson 2: </a:t>
            </a:r>
            <a:r>
              <a:rPr b="1" lang="en" sz="1000">
                <a:solidFill>
                  <a:schemeClr val="dk1"/>
                </a:solidFill>
              </a:rPr>
              <a:t>Informational and Narrative Book Covers</a:t>
            </a:r>
            <a:endParaRPr b="1" sz="1000"/>
          </a:p>
        </p:txBody>
      </p:sp>
      <p:sp>
        <p:nvSpPr>
          <p:cNvPr id="63" name="Google Shape;63;p14"/>
          <p:cNvSpPr txBox="1"/>
          <p:nvPr/>
        </p:nvSpPr>
        <p:spPr>
          <a:xfrm>
            <a:off x="-3705957" y="1400338"/>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3: Create Your Own Book Covers</a:t>
            </a:r>
            <a:endParaRPr b="1" sz="1100">
              <a:solidFill>
                <a:schemeClr val="dk1"/>
              </a:solidFill>
            </a:endParaRPr>
          </a:p>
        </p:txBody>
      </p:sp>
      <p:sp>
        <p:nvSpPr>
          <p:cNvPr id="64" name="Google Shape;64;p14"/>
          <p:cNvSpPr txBox="1"/>
          <p:nvPr/>
        </p:nvSpPr>
        <p:spPr>
          <a:xfrm>
            <a:off x="-3784077" y="-122454"/>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Lesson 1: </a:t>
            </a:r>
            <a:r>
              <a:rPr b="1" lang="en" sz="1000">
                <a:solidFill>
                  <a:schemeClr val="dk1"/>
                </a:solidFill>
              </a:rPr>
              <a:t>Lesson 1: Genre/Author’s Purpose</a:t>
            </a:r>
            <a:endParaRPr b="1" sz="1200">
              <a:solidFill>
                <a:schemeClr val="dk1"/>
              </a:solidFill>
            </a:endParaRPr>
          </a:p>
        </p:txBody>
      </p:sp>
      <p:sp>
        <p:nvSpPr>
          <p:cNvPr id="65" name="Google Shape;65;p14"/>
          <p:cNvSpPr txBox="1"/>
          <p:nvPr/>
        </p:nvSpPr>
        <p:spPr>
          <a:xfrm>
            <a:off x="-3705957" y="2062035"/>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4: Narrative Story Patterns</a:t>
            </a:r>
            <a:endParaRPr b="1" i="1" sz="1200">
              <a:solidFill>
                <a:schemeClr val="dk1"/>
              </a:solidFill>
            </a:endParaRPr>
          </a:p>
        </p:txBody>
      </p:sp>
      <p:sp>
        <p:nvSpPr>
          <p:cNvPr id="66" name="Google Shape;66;p14"/>
          <p:cNvSpPr txBox="1"/>
          <p:nvPr/>
        </p:nvSpPr>
        <p:spPr>
          <a:xfrm>
            <a:off x="-3705959" y="2861805"/>
            <a:ext cx="1778700" cy="9585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5: Narrative Story Summaries and Introduction to the Simplified Writing Diamond</a:t>
            </a:r>
            <a:endParaRPr b="1" sz="1100">
              <a:solidFill>
                <a:schemeClr val="dk1"/>
              </a:solidFill>
            </a:endParaRPr>
          </a:p>
        </p:txBody>
      </p:sp>
      <p:sp>
        <p:nvSpPr>
          <p:cNvPr id="67" name="Google Shape;67;p14"/>
          <p:cNvSpPr txBox="1"/>
          <p:nvPr/>
        </p:nvSpPr>
        <p:spPr>
          <a:xfrm>
            <a:off x="-1852984" y="1690675"/>
            <a:ext cx="1778700" cy="496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Art Connection, Lesson 3: First, Next, Last</a:t>
            </a:r>
            <a:endParaRPr b="1" i="1" sz="1200">
              <a:solidFill>
                <a:schemeClr val="dk1"/>
              </a:solidFill>
            </a:endParaRPr>
          </a:p>
        </p:txBody>
      </p:sp>
      <p:sp>
        <p:nvSpPr>
          <p:cNvPr id="68" name="Google Shape;68;p14"/>
          <p:cNvSpPr txBox="1"/>
          <p:nvPr/>
        </p:nvSpPr>
        <p:spPr>
          <a:xfrm>
            <a:off x="-1844975" y="2901638"/>
            <a:ext cx="17949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 Lesson 5: Character, Problem Solution</a:t>
            </a:r>
            <a:endParaRPr b="1" sz="1200">
              <a:solidFill>
                <a:schemeClr val="dk1"/>
              </a:solidFill>
            </a:endParaRPr>
          </a:p>
        </p:txBody>
      </p:sp>
      <p:sp>
        <p:nvSpPr>
          <p:cNvPr id="69" name="Google Shape;69;p14"/>
          <p:cNvSpPr txBox="1"/>
          <p:nvPr/>
        </p:nvSpPr>
        <p:spPr>
          <a:xfrm>
            <a:off x="-1836878" y="631156"/>
            <a:ext cx="1778700" cy="9585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Lesson 7: Summarizing Narrative Stories - Character/Problem/Solution or Personal Experience</a:t>
            </a:r>
            <a:endParaRPr b="1" sz="1200">
              <a:solidFill>
                <a:schemeClr val="dk1"/>
              </a:solidFill>
            </a:endParaRPr>
          </a:p>
        </p:txBody>
      </p:sp>
      <p:sp>
        <p:nvSpPr>
          <p:cNvPr id="70" name="Google Shape;70;p14"/>
          <p:cNvSpPr txBox="1"/>
          <p:nvPr/>
        </p:nvSpPr>
        <p:spPr>
          <a:xfrm>
            <a:off x="-1849491" y="-122459"/>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6: Beginning, Middle, End</a:t>
            </a:r>
            <a:endParaRPr b="1" sz="1200">
              <a:solidFill>
                <a:schemeClr val="dk1"/>
              </a:solidFill>
            </a:endParaRPr>
          </a:p>
        </p:txBody>
      </p:sp>
      <p:sp>
        <p:nvSpPr>
          <p:cNvPr id="71" name="Google Shape;71;p14"/>
          <p:cNvSpPr txBox="1"/>
          <p:nvPr/>
        </p:nvSpPr>
        <p:spPr>
          <a:xfrm>
            <a:off x="-1852986" y="2288503"/>
            <a:ext cx="1778700" cy="496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Art Connection, Lesson 4: Beginning, Middle, End</a:t>
            </a:r>
            <a:endParaRPr b="1" i="1" sz="1200">
              <a:solidFill>
                <a:schemeClr val="dk1"/>
              </a:solidFill>
            </a:endParaRPr>
          </a:p>
        </p:txBody>
      </p:sp>
      <p:sp>
        <p:nvSpPr>
          <p:cNvPr id="72" name="Google Shape;72;p14"/>
          <p:cNvSpPr txBox="1"/>
          <p:nvPr/>
        </p:nvSpPr>
        <p:spPr>
          <a:xfrm>
            <a:off x="-1836866" y="3668675"/>
            <a:ext cx="1778700" cy="496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Art Connection, Lesson 6: Stretching Out the Middle</a:t>
            </a:r>
            <a:endParaRPr b="1" sz="1200">
              <a:solidFill>
                <a:schemeClr val="dk1"/>
              </a:solidFill>
            </a:endParaRPr>
          </a:p>
        </p:txBody>
      </p:sp>
      <p:sp>
        <p:nvSpPr>
          <p:cNvPr id="73" name="Google Shape;73;p14"/>
          <p:cNvSpPr txBox="1"/>
          <p:nvPr/>
        </p:nvSpPr>
        <p:spPr>
          <a:xfrm>
            <a:off x="-1815828" y="4462200"/>
            <a:ext cx="1778700" cy="496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 Lesson 7: Stuck on Summaries</a:t>
            </a:r>
            <a:endParaRPr b="1" sz="1200">
              <a:solidFill>
                <a:schemeClr val="dk1"/>
              </a:solidFill>
            </a:endParaRPr>
          </a:p>
        </p:txBody>
      </p:sp>
      <p:sp>
        <p:nvSpPr>
          <p:cNvPr id="74" name="Google Shape;74;p14"/>
          <p:cNvSpPr txBox="1"/>
          <p:nvPr/>
        </p:nvSpPr>
        <p:spPr>
          <a:xfrm>
            <a:off x="-3631675" y="4462200"/>
            <a:ext cx="1778700" cy="496800"/>
          </a:xfrm>
          <a:prstGeom prst="rect">
            <a:avLst/>
          </a:prstGeom>
          <a:solidFill>
            <a:srgbClr val="EAD1D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Vocabulary Lesson 1: Top Banana</a:t>
            </a:r>
            <a:endParaRPr b="1" i="1" sz="12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5"/>
          <p:cNvSpPr txBox="1"/>
          <p:nvPr>
            <p:ph type="title"/>
          </p:nvPr>
        </p:nvSpPr>
        <p:spPr>
          <a:xfrm>
            <a:off x="6925" y="157925"/>
            <a:ext cx="96624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Weeks 4-6: </a:t>
            </a:r>
            <a:r>
              <a:rPr lang="en"/>
              <a:t>Building Literacy Routines: Genre and Summarizing</a:t>
            </a:r>
            <a:endParaRPr/>
          </a:p>
        </p:txBody>
      </p:sp>
      <p:graphicFrame>
        <p:nvGraphicFramePr>
          <p:cNvPr id="80" name="Google Shape;80;p15"/>
          <p:cNvGraphicFramePr/>
          <p:nvPr/>
        </p:nvGraphicFramePr>
        <p:xfrm>
          <a:off x="32195" y="846923"/>
          <a:ext cx="3000000" cy="3000000"/>
        </p:xfrm>
        <a:graphic>
          <a:graphicData uri="http://schemas.openxmlformats.org/drawingml/2006/table">
            <a:tbl>
              <a:tblPr>
                <a:noFill/>
                <a:tableStyleId>{05C6A9D8-4F61-4BF0-AD25-9A712FC2CFEB}</a:tableStyleId>
              </a:tblPr>
              <a:tblGrid>
                <a:gridCol w="1799600"/>
                <a:gridCol w="1799600"/>
                <a:gridCol w="1799600"/>
                <a:gridCol w="1799600"/>
                <a:gridCol w="1799600"/>
              </a:tblGrid>
              <a:tr h="120135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23525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318725">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81" name="Google Shape;81;p15"/>
          <p:cNvSpPr txBox="1"/>
          <p:nvPr/>
        </p:nvSpPr>
        <p:spPr>
          <a:xfrm>
            <a:off x="-3705957" y="631154"/>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9: Summarizing Informational Writing </a:t>
            </a:r>
            <a:endParaRPr b="1" sz="1000"/>
          </a:p>
        </p:txBody>
      </p:sp>
      <p:sp>
        <p:nvSpPr>
          <p:cNvPr id="82" name="Google Shape;82;p15"/>
          <p:cNvSpPr txBox="1"/>
          <p:nvPr/>
        </p:nvSpPr>
        <p:spPr>
          <a:xfrm>
            <a:off x="-3705957" y="1284926"/>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Lesson 3: Create Your Own Book Covers - r</a:t>
            </a:r>
            <a:r>
              <a:rPr b="1" i="1" lang="en" sz="1000">
                <a:solidFill>
                  <a:schemeClr val="dk1"/>
                </a:solidFill>
              </a:rPr>
              <a:t>epeat this lesson</a:t>
            </a:r>
            <a:endParaRPr b="1" i="1" sz="1100">
              <a:solidFill>
                <a:schemeClr val="dk1"/>
              </a:solidFill>
            </a:endParaRPr>
          </a:p>
        </p:txBody>
      </p:sp>
      <p:sp>
        <p:nvSpPr>
          <p:cNvPr id="83" name="Google Shape;83;p15"/>
          <p:cNvSpPr txBox="1"/>
          <p:nvPr/>
        </p:nvSpPr>
        <p:spPr>
          <a:xfrm>
            <a:off x="-3699002" y="-122454"/>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Lesson 8: Introduction to the Simplified Informational Pillar </a:t>
            </a:r>
            <a:endParaRPr b="1" sz="1000">
              <a:solidFill>
                <a:schemeClr val="dk1"/>
              </a:solidFill>
            </a:endParaRPr>
          </a:p>
        </p:txBody>
      </p:sp>
      <p:sp>
        <p:nvSpPr>
          <p:cNvPr id="84" name="Google Shape;84;p15"/>
          <p:cNvSpPr txBox="1"/>
          <p:nvPr/>
        </p:nvSpPr>
        <p:spPr>
          <a:xfrm>
            <a:off x="-3705957" y="2062035"/>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Lesson 10: Introduction to the Simplified Opinion Pillar</a:t>
            </a:r>
            <a:endParaRPr b="1" i="1" sz="1000">
              <a:solidFill>
                <a:schemeClr val="dk1"/>
              </a:solidFill>
            </a:endParaRPr>
          </a:p>
        </p:txBody>
      </p:sp>
      <p:sp>
        <p:nvSpPr>
          <p:cNvPr id="85" name="Google Shape;85;p15"/>
          <p:cNvSpPr txBox="1"/>
          <p:nvPr/>
        </p:nvSpPr>
        <p:spPr>
          <a:xfrm>
            <a:off x="-3705959" y="2861805"/>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11: Summarizing Opinion Pieces</a:t>
            </a:r>
            <a:endParaRPr b="1" sz="1000">
              <a:solidFill>
                <a:schemeClr val="dk1"/>
              </a:solidFill>
            </a:endParaRPr>
          </a:p>
          <a:p>
            <a:pPr indent="0" lvl="0" marL="0" rtl="0" algn="l">
              <a:lnSpc>
                <a:spcPct val="115000"/>
              </a:lnSpc>
              <a:spcBef>
                <a:spcPts val="0"/>
              </a:spcBef>
              <a:spcAft>
                <a:spcPts val="0"/>
              </a:spcAft>
              <a:buNone/>
            </a:pPr>
            <a:r>
              <a:t/>
            </a:r>
            <a:endParaRPr b="1" sz="1000">
              <a:solidFill>
                <a:schemeClr val="dk1"/>
              </a:solidFill>
            </a:endParaRPr>
          </a:p>
        </p:txBody>
      </p:sp>
      <p:sp>
        <p:nvSpPr>
          <p:cNvPr id="86" name="Google Shape;86;p15"/>
          <p:cNvSpPr txBox="1"/>
          <p:nvPr/>
        </p:nvSpPr>
        <p:spPr>
          <a:xfrm>
            <a:off x="-3705959" y="4070150"/>
            <a:ext cx="1778700" cy="681300"/>
          </a:xfrm>
          <a:prstGeom prst="rect">
            <a:avLst/>
          </a:prstGeom>
          <a:solidFill>
            <a:srgbClr val="EAD1D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Vocabulary Lesson 3: No Go Game </a:t>
            </a:r>
            <a:endParaRPr b="1" i="1" sz="1000">
              <a:solidFill>
                <a:schemeClr val="dk1"/>
              </a:solidFill>
            </a:endParaRPr>
          </a:p>
          <a:p>
            <a:pPr indent="0" lvl="0" marL="0" rtl="0" algn="l">
              <a:lnSpc>
                <a:spcPct val="115000"/>
              </a:lnSpc>
              <a:spcBef>
                <a:spcPts val="0"/>
              </a:spcBef>
              <a:spcAft>
                <a:spcPts val="0"/>
              </a:spcAft>
              <a:buNone/>
            </a:pPr>
            <a:r>
              <a:t/>
            </a:r>
            <a:endParaRPr b="1" i="1" sz="1200">
              <a:solidFill>
                <a:schemeClr val="dk1"/>
              </a:solidFill>
            </a:endParaRPr>
          </a:p>
        </p:txBody>
      </p:sp>
      <p:sp>
        <p:nvSpPr>
          <p:cNvPr id="87" name="Google Shape;87;p15"/>
          <p:cNvSpPr txBox="1"/>
          <p:nvPr/>
        </p:nvSpPr>
        <p:spPr>
          <a:xfrm>
            <a:off x="-1852966" y="959370"/>
            <a:ext cx="17787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Art Connection Lesson Lesson 9: Informational Pillar (Frogs)</a:t>
            </a:r>
            <a:endParaRPr b="1" sz="1000">
              <a:solidFill>
                <a:schemeClr val="dk1"/>
              </a:solidFill>
            </a:endParaRPr>
          </a:p>
        </p:txBody>
      </p:sp>
      <p:sp>
        <p:nvSpPr>
          <p:cNvPr id="88" name="Google Shape;88;p15"/>
          <p:cNvSpPr txBox="1"/>
          <p:nvPr/>
        </p:nvSpPr>
        <p:spPr>
          <a:xfrm>
            <a:off x="-1882025" y="1815700"/>
            <a:ext cx="18690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Art Connection Lesson Lesson 10: Informational Summarizing(Ladybugs)</a:t>
            </a:r>
            <a:endParaRPr b="1" sz="1000">
              <a:solidFill>
                <a:schemeClr val="dk1"/>
              </a:solidFill>
            </a:endParaRPr>
          </a:p>
        </p:txBody>
      </p:sp>
      <p:sp>
        <p:nvSpPr>
          <p:cNvPr id="89" name="Google Shape;89;p15"/>
          <p:cNvSpPr txBox="1"/>
          <p:nvPr/>
        </p:nvSpPr>
        <p:spPr>
          <a:xfrm>
            <a:off x="-1852986" y="118916"/>
            <a:ext cx="17787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 Lesson 8: Informational Patterns (Plants)</a:t>
            </a:r>
            <a:endParaRPr b="1" i="1" sz="1000">
              <a:solidFill>
                <a:schemeClr val="dk1"/>
              </a:solidFill>
            </a:endParaRPr>
          </a:p>
        </p:txBody>
      </p:sp>
      <p:sp>
        <p:nvSpPr>
          <p:cNvPr id="90" name="Google Shape;90;p15"/>
          <p:cNvSpPr txBox="1"/>
          <p:nvPr/>
        </p:nvSpPr>
        <p:spPr>
          <a:xfrm>
            <a:off x="-1852966" y="4392837"/>
            <a:ext cx="17787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Connections Lesson 49: More Vivid Verbs! (Let’s Get Out of Here!)</a:t>
            </a:r>
            <a:endParaRPr b="1" sz="1000">
              <a:solidFill>
                <a:schemeClr val="dk1"/>
              </a:solidFill>
            </a:endParaRPr>
          </a:p>
        </p:txBody>
      </p:sp>
      <p:sp>
        <p:nvSpPr>
          <p:cNvPr id="91" name="Google Shape;91;p15"/>
          <p:cNvSpPr txBox="1"/>
          <p:nvPr/>
        </p:nvSpPr>
        <p:spPr>
          <a:xfrm>
            <a:off x="-1852966" y="3512500"/>
            <a:ext cx="17787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Connections Lesson 48: Vocabulary On The Move (Moving/Ocean)</a:t>
            </a:r>
            <a:endParaRPr b="1" sz="10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graphicFrame>
        <p:nvGraphicFramePr>
          <p:cNvPr id="96" name="Google Shape;96;p16"/>
          <p:cNvGraphicFramePr/>
          <p:nvPr/>
        </p:nvGraphicFramePr>
        <p:xfrm>
          <a:off x="90511" y="805909"/>
          <a:ext cx="3000000" cy="3000000"/>
        </p:xfrm>
        <a:graphic>
          <a:graphicData uri="http://schemas.openxmlformats.org/drawingml/2006/table">
            <a:tbl>
              <a:tblPr>
                <a:noFill/>
                <a:tableStyleId>{05C6A9D8-4F61-4BF0-AD25-9A712FC2CFEB}</a:tableStyleId>
              </a:tblPr>
              <a:tblGrid>
                <a:gridCol w="1792600"/>
                <a:gridCol w="1792600"/>
                <a:gridCol w="1792600"/>
                <a:gridCol w="1792600"/>
                <a:gridCol w="1792600"/>
              </a:tblGrid>
              <a:tr h="146097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5001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3084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97" name="Google Shape;97;p16"/>
          <p:cNvSpPr txBox="1"/>
          <p:nvPr/>
        </p:nvSpPr>
        <p:spPr>
          <a:xfrm>
            <a:off x="-3728789" y="658338"/>
            <a:ext cx="1778700" cy="804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 Identifying Story Critical Elements - Tri-fold</a:t>
            </a:r>
            <a:endParaRPr b="1" sz="1000">
              <a:solidFill>
                <a:schemeClr val="dk1"/>
              </a:solidFill>
            </a:endParaRPr>
          </a:p>
          <a:p>
            <a:pPr indent="0" lvl="0" marL="0" rtl="0" algn="l">
              <a:lnSpc>
                <a:spcPct val="115000"/>
              </a:lnSpc>
              <a:spcBef>
                <a:spcPts val="0"/>
              </a:spcBef>
              <a:spcAft>
                <a:spcPts val="0"/>
              </a:spcAft>
              <a:buNone/>
            </a:pPr>
            <a:r>
              <a:t/>
            </a:r>
            <a:endParaRPr b="1" sz="1000">
              <a:solidFill>
                <a:schemeClr val="dk1"/>
              </a:solidFill>
            </a:endParaRPr>
          </a:p>
        </p:txBody>
      </p:sp>
      <p:sp>
        <p:nvSpPr>
          <p:cNvPr id="98" name="Google Shape;98;p16"/>
          <p:cNvSpPr txBox="1"/>
          <p:nvPr/>
        </p:nvSpPr>
        <p:spPr>
          <a:xfrm>
            <a:off x="-3743364" y="1501764"/>
            <a:ext cx="1778700" cy="804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 Identifying Story Critical Elements - Flipbook</a:t>
            </a:r>
            <a:endParaRPr b="1" sz="1000">
              <a:solidFill>
                <a:schemeClr val="dk1"/>
              </a:solidFill>
            </a:endParaRPr>
          </a:p>
          <a:p>
            <a:pPr indent="0" lvl="0" marL="0" rtl="0" algn="l">
              <a:lnSpc>
                <a:spcPct val="115000"/>
              </a:lnSpc>
              <a:spcBef>
                <a:spcPts val="0"/>
              </a:spcBef>
              <a:spcAft>
                <a:spcPts val="0"/>
              </a:spcAft>
              <a:buNone/>
            </a:pPr>
            <a:r>
              <a:rPr b="1" lang="en" sz="1000">
                <a:solidFill>
                  <a:schemeClr val="dk1"/>
                </a:solidFill>
              </a:rPr>
              <a:t> </a:t>
            </a:r>
            <a:endParaRPr b="1" sz="1000">
              <a:solidFill>
                <a:schemeClr val="dk1"/>
              </a:solidFill>
            </a:endParaRPr>
          </a:p>
        </p:txBody>
      </p:sp>
      <p:sp>
        <p:nvSpPr>
          <p:cNvPr id="99" name="Google Shape;99;p16"/>
          <p:cNvSpPr txBox="1"/>
          <p:nvPr/>
        </p:nvSpPr>
        <p:spPr>
          <a:xfrm>
            <a:off x="-3743364" y="122713"/>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 Identifying Story Critical Elements</a:t>
            </a:r>
            <a:endParaRPr b="1" sz="1000">
              <a:solidFill>
                <a:schemeClr val="dk1"/>
              </a:solidFill>
            </a:endParaRPr>
          </a:p>
        </p:txBody>
      </p:sp>
      <p:sp>
        <p:nvSpPr>
          <p:cNvPr id="100" name="Google Shape;100;p16"/>
          <p:cNvSpPr txBox="1"/>
          <p:nvPr/>
        </p:nvSpPr>
        <p:spPr>
          <a:xfrm>
            <a:off x="-3743339" y="2390315"/>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2: Lesson 2: Magic Camera: Focusing on Details</a:t>
            </a:r>
            <a:endParaRPr b="1" sz="1000">
              <a:solidFill>
                <a:schemeClr val="dk1"/>
              </a:solidFill>
            </a:endParaRPr>
          </a:p>
        </p:txBody>
      </p:sp>
      <p:sp>
        <p:nvSpPr>
          <p:cNvPr id="101" name="Google Shape;101;p16"/>
          <p:cNvSpPr txBox="1"/>
          <p:nvPr/>
        </p:nvSpPr>
        <p:spPr>
          <a:xfrm>
            <a:off x="-1871689" y="3620254"/>
            <a:ext cx="1778700" cy="496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Art Connection Lesson 46: Talk it Up Words</a:t>
            </a:r>
            <a:endParaRPr b="1" sz="1000">
              <a:solidFill>
                <a:schemeClr val="dk1"/>
              </a:solidFill>
            </a:endParaRPr>
          </a:p>
        </p:txBody>
      </p:sp>
      <p:sp>
        <p:nvSpPr>
          <p:cNvPr id="102" name="Google Shape;102;p16"/>
          <p:cNvSpPr txBox="1"/>
          <p:nvPr/>
        </p:nvSpPr>
        <p:spPr>
          <a:xfrm>
            <a:off x="-1864389" y="4325318"/>
            <a:ext cx="17787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Art Connection Lesson 47: Who Said What? How?</a:t>
            </a:r>
            <a:endParaRPr b="1" sz="1000">
              <a:solidFill>
                <a:schemeClr val="dk1"/>
              </a:solidFill>
            </a:endParaRPr>
          </a:p>
        </p:txBody>
      </p:sp>
      <p:sp>
        <p:nvSpPr>
          <p:cNvPr id="103" name="Google Shape;103;p16"/>
          <p:cNvSpPr txBox="1"/>
          <p:nvPr>
            <p:ph type="title"/>
          </p:nvPr>
        </p:nvSpPr>
        <p:spPr>
          <a:xfrm>
            <a:off x="14566" y="100083"/>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Weeks 7-9: Focus Genre: </a:t>
            </a:r>
            <a:r>
              <a:rPr lang="en"/>
              <a:t>Narrative Writing</a:t>
            </a:r>
            <a:endParaRPr/>
          </a:p>
        </p:txBody>
      </p:sp>
      <p:sp>
        <p:nvSpPr>
          <p:cNvPr id="104" name="Google Shape;104;p16"/>
          <p:cNvSpPr txBox="1"/>
          <p:nvPr/>
        </p:nvSpPr>
        <p:spPr>
          <a:xfrm>
            <a:off x="-3743409" y="3604938"/>
            <a:ext cx="1778700" cy="527400"/>
          </a:xfrm>
          <a:prstGeom prst="rect">
            <a:avLst/>
          </a:prstGeom>
          <a:solidFill>
            <a:srgbClr val="EAD1D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2: Put Said to Bed</a:t>
            </a:r>
            <a:endParaRPr b="1" i="1" sz="1000">
              <a:solidFill>
                <a:schemeClr val="dk1"/>
              </a:solidFill>
            </a:endParaRPr>
          </a:p>
          <a:p>
            <a:pPr indent="0" lvl="0" marL="0" rtl="0" algn="l">
              <a:lnSpc>
                <a:spcPct val="115000"/>
              </a:lnSpc>
              <a:spcBef>
                <a:spcPts val="0"/>
              </a:spcBef>
              <a:spcAft>
                <a:spcPts val="0"/>
              </a:spcAft>
              <a:buNone/>
            </a:pPr>
            <a:r>
              <a:t/>
            </a:r>
            <a:endParaRPr b="1" i="1" sz="1200">
              <a:solidFill>
                <a:schemeClr val="dk1"/>
              </a:solidFill>
            </a:endParaRPr>
          </a:p>
        </p:txBody>
      </p:sp>
      <p:sp>
        <p:nvSpPr>
          <p:cNvPr id="105" name="Google Shape;105;p16"/>
          <p:cNvSpPr txBox="1"/>
          <p:nvPr/>
        </p:nvSpPr>
        <p:spPr>
          <a:xfrm>
            <a:off x="-1864397" y="357001"/>
            <a:ext cx="17787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Art Connection Lesson 30: Character/Setting/Object</a:t>
            </a:r>
            <a:endParaRPr b="1" sz="1000">
              <a:solidFill>
                <a:schemeClr val="dk1"/>
              </a:solidFill>
            </a:endParaRPr>
          </a:p>
        </p:txBody>
      </p:sp>
      <p:sp>
        <p:nvSpPr>
          <p:cNvPr id="106" name="Google Shape;106;p16"/>
          <p:cNvSpPr txBox="1"/>
          <p:nvPr/>
        </p:nvSpPr>
        <p:spPr>
          <a:xfrm>
            <a:off x="-1864395" y="1197215"/>
            <a:ext cx="17787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 Lesson 31: Dino: Who, Where, What</a:t>
            </a:r>
            <a:endParaRPr b="1" sz="10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graphicFrame>
        <p:nvGraphicFramePr>
          <p:cNvPr id="111" name="Google Shape;111;p17"/>
          <p:cNvGraphicFramePr/>
          <p:nvPr/>
        </p:nvGraphicFramePr>
        <p:xfrm>
          <a:off x="85211" y="1021659"/>
          <a:ext cx="3000000" cy="3000000"/>
        </p:xfrm>
        <a:graphic>
          <a:graphicData uri="http://schemas.openxmlformats.org/drawingml/2006/table">
            <a:tbl>
              <a:tblPr>
                <a:noFill/>
                <a:tableStyleId>{05C6A9D8-4F61-4BF0-AD25-9A712FC2CFEB}</a:tableStyleId>
              </a:tblPr>
              <a:tblGrid>
                <a:gridCol w="1784075"/>
                <a:gridCol w="1784075"/>
                <a:gridCol w="1784075"/>
                <a:gridCol w="1784075"/>
                <a:gridCol w="1784075"/>
              </a:tblGrid>
              <a:tr h="13501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2943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244550">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112" name="Google Shape;112;p17"/>
          <p:cNvSpPr txBox="1"/>
          <p:nvPr/>
        </p:nvSpPr>
        <p:spPr>
          <a:xfrm>
            <a:off x="-3743339" y="2624289"/>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7: Modeling Elaborative Detail</a:t>
            </a:r>
            <a:endParaRPr b="1" sz="1000"/>
          </a:p>
        </p:txBody>
      </p:sp>
      <p:sp>
        <p:nvSpPr>
          <p:cNvPr id="113" name="Google Shape;113;p17"/>
          <p:cNvSpPr txBox="1"/>
          <p:nvPr/>
        </p:nvSpPr>
        <p:spPr>
          <a:xfrm>
            <a:off x="-3728789" y="804588"/>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4: Listen and Imagine</a:t>
            </a:r>
            <a:endParaRPr b="1" sz="1000">
              <a:solidFill>
                <a:schemeClr val="dk1"/>
              </a:solidFill>
            </a:endParaRPr>
          </a:p>
        </p:txBody>
      </p:sp>
      <p:sp>
        <p:nvSpPr>
          <p:cNvPr id="114" name="Google Shape;114;p17"/>
          <p:cNvSpPr txBox="1"/>
          <p:nvPr>
            <p:ph type="title"/>
          </p:nvPr>
        </p:nvSpPr>
        <p:spPr>
          <a:xfrm>
            <a:off x="14566" y="122733"/>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Weeks 10-12: Focus Genre: </a:t>
            </a:r>
            <a:r>
              <a:rPr lang="en"/>
              <a:t>Narrative Writing </a:t>
            </a:r>
            <a:endParaRPr/>
          </a:p>
          <a:p>
            <a:pPr indent="0" lvl="0" marL="0" rtl="0" algn="l">
              <a:spcBef>
                <a:spcPts val="0"/>
              </a:spcBef>
              <a:spcAft>
                <a:spcPts val="0"/>
              </a:spcAft>
              <a:buNone/>
            </a:pPr>
            <a:r>
              <a:t/>
            </a:r>
            <a:endParaRPr/>
          </a:p>
        </p:txBody>
      </p:sp>
      <p:sp>
        <p:nvSpPr>
          <p:cNvPr id="115" name="Google Shape;115;p17"/>
          <p:cNvSpPr txBox="1"/>
          <p:nvPr/>
        </p:nvSpPr>
        <p:spPr>
          <a:xfrm>
            <a:off x="-1864409" y="122713"/>
            <a:ext cx="1778700" cy="496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 Lesson 32: Five Senses</a:t>
            </a:r>
            <a:endParaRPr b="1" i="1" sz="1000">
              <a:solidFill>
                <a:schemeClr val="dk1"/>
              </a:solidFill>
            </a:endParaRPr>
          </a:p>
        </p:txBody>
      </p:sp>
      <p:sp>
        <p:nvSpPr>
          <p:cNvPr id="116" name="Google Shape;116;p17"/>
          <p:cNvSpPr txBox="1"/>
          <p:nvPr/>
        </p:nvSpPr>
        <p:spPr>
          <a:xfrm>
            <a:off x="-1871670" y="4269140"/>
            <a:ext cx="1778700" cy="804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Art Connection Lesson 38: Elaborative Detail Practice - Imagining the Future</a:t>
            </a:r>
            <a:endParaRPr b="1" sz="1000">
              <a:solidFill>
                <a:schemeClr val="dk1"/>
              </a:solidFill>
            </a:endParaRPr>
          </a:p>
        </p:txBody>
      </p:sp>
      <p:sp>
        <p:nvSpPr>
          <p:cNvPr id="117" name="Google Shape;117;p17"/>
          <p:cNvSpPr txBox="1"/>
          <p:nvPr/>
        </p:nvSpPr>
        <p:spPr>
          <a:xfrm>
            <a:off x="-1864407" y="695417"/>
            <a:ext cx="1778700" cy="496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 Lesson 33: Silly Senses</a:t>
            </a:r>
            <a:endParaRPr b="1" i="1" sz="1000">
              <a:solidFill>
                <a:schemeClr val="dk1"/>
              </a:solidFill>
            </a:endParaRPr>
          </a:p>
        </p:txBody>
      </p:sp>
      <p:sp>
        <p:nvSpPr>
          <p:cNvPr id="118" name="Google Shape;118;p17"/>
          <p:cNvSpPr txBox="1"/>
          <p:nvPr/>
        </p:nvSpPr>
        <p:spPr>
          <a:xfrm>
            <a:off x="-3728789" y="3169289"/>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Lesson 7: Modeling Elaborative Detail - </a:t>
            </a:r>
            <a:r>
              <a:rPr b="1" i="1" lang="en" sz="1000">
                <a:solidFill>
                  <a:schemeClr val="dk1"/>
                </a:solidFill>
              </a:rPr>
              <a:t>Repeat this lesson</a:t>
            </a:r>
            <a:endParaRPr b="1" i="1" sz="1000"/>
          </a:p>
        </p:txBody>
      </p:sp>
      <p:sp>
        <p:nvSpPr>
          <p:cNvPr id="119" name="Google Shape;119;p17"/>
          <p:cNvSpPr txBox="1"/>
          <p:nvPr/>
        </p:nvSpPr>
        <p:spPr>
          <a:xfrm>
            <a:off x="-1871682" y="1287042"/>
            <a:ext cx="17787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 Lesson 34: Elaborative Detail - Into the Woods </a:t>
            </a:r>
            <a:endParaRPr b="1" i="1" sz="1000">
              <a:solidFill>
                <a:schemeClr val="dk1"/>
              </a:solidFill>
            </a:endParaRPr>
          </a:p>
        </p:txBody>
      </p:sp>
      <p:sp>
        <p:nvSpPr>
          <p:cNvPr id="120" name="Google Shape;120;p17"/>
          <p:cNvSpPr txBox="1"/>
          <p:nvPr/>
        </p:nvSpPr>
        <p:spPr>
          <a:xfrm>
            <a:off x="-1871682" y="2032567"/>
            <a:ext cx="17787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 Lesson 35: More Elaborative Detail - What’s Important?</a:t>
            </a:r>
            <a:endParaRPr b="1" i="1" sz="1000">
              <a:solidFill>
                <a:schemeClr val="dk1"/>
              </a:solidFill>
            </a:endParaRPr>
          </a:p>
        </p:txBody>
      </p:sp>
      <p:sp>
        <p:nvSpPr>
          <p:cNvPr id="121" name="Google Shape;121;p17"/>
          <p:cNvSpPr txBox="1"/>
          <p:nvPr/>
        </p:nvSpPr>
        <p:spPr>
          <a:xfrm>
            <a:off x="-1871682" y="2778092"/>
            <a:ext cx="17787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 Lesson 36: Elaborative Detail Practice</a:t>
            </a:r>
            <a:endParaRPr b="1" i="1" sz="1000">
              <a:solidFill>
                <a:schemeClr val="dk1"/>
              </a:solidFill>
            </a:endParaRPr>
          </a:p>
        </p:txBody>
      </p:sp>
      <p:sp>
        <p:nvSpPr>
          <p:cNvPr id="122" name="Google Shape;122;p17"/>
          <p:cNvSpPr txBox="1"/>
          <p:nvPr/>
        </p:nvSpPr>
        <p:spPr>
          <a:xfrm>
            <a:off x="-1871682" y="3523617"/>
            <a:ext cx="1778700" cy="650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1000">
                <a:solidFill>
                  <a:schemeClr val="dk1"/>
                </a:solidFill>
              </a:rPr>
              <a:t>Art Connection Lesson 37: Imaginative Elaborative Detail</a:t>
            </a:r>
            <a:endParaRPr b="1" i="1" sz="1000">
              <a:solidFill>
                <a:schemeClr val="dk1"/>
              </a:solidFill>
            </a:endParaRPr>
          </a:p>
        </p:txBody>
      </p:sp>
      <p:sp>
        <p:nvSpPr>
          <p:cNvPr id="123" name="Google Shape;123;p17"/>
          <p:cNvSpPr txBox="1"/>
          <p:nvPr/>
        </p:nvSpPr>
        <p:spPr>
          <a:xfrm>
            <a:off x="-3728789" y="1986950"/>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6: Describing Using the Five Senses</a:t>
            </a:r>
            <a:endParaRPr b="1" sz="1000">
              <a:solidFill>
                <a:schemeClr val="dk1"/>
              </a:solidFill>
            </a:endParaRPr>
          </a:p>
        </p:txBody>
      </p:sp>
      <p:sp>
        <p:nvSpPr>
          <p:cNvPr id="124" name="Google Shape;124;p17"/>
          <p:cNvSpPr txBox="1"/>
          <p:nvPr/>
        </p:nvSpPr>
        <p:spPr>
          <a:xfrm>
            <a:off x="-3728789" y="-12"/>
            <a:ext cx="1778700" cy="804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3: Using the Five Senses to Understand and Appreciate Elaborative Detail</a:t>
            </a:r>
            <a:endParaRPr b="1" sz="1000">
              <a:solidFill>
                <a:schemeClr val="dk1"/>
              </a:solidFill>
            </a:endParaRPr>
          </a:p>
        </p:txBody>
      </p:sp>
      <p:sp>
        <p:nvSpPr>
          <p:cNvPr id="125" name="Google Shape;125;p17"/>
          <p:cNvSpPr txBox="1"/>
          <p:nvPr/>
        </p:nvSpPr>
        <p:spPr>
          <a:xfrm>
            <a:off x="-3728789" y="1395763"/>
            <a:ext cx="1778700" cy="342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5: 5 Senses Bingo</a:t>
            </a:r>
            <a:endParaRPr b="1" sz="10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graphicFrame>
        <p:nvGraphicFramePr>
          <p:cNvPr id="130" name="Google Shape;130;p18"/>
          <p:cNvGraphicFramePr/>
          <p:nvPr/>
        </p:nvGraphicFramePr>
        <p:xfrm>
          <a:off x="85211" y="1021659"/>
          <a:ext cx="3000000" cy="3000000"/>
        </p:xfrm>
        <a:graphic>
          <a:graphicData uri="http://schemas.openxmlformats.org/drawingml/2006/table">
            <a:tbl>
              <a:tblPr>
                <a:noFill/>
                <a:tableStyleId>{05C6A9D8-4F61-4BF0-AD25-9A712FC2CFEB}</a:tableStyleId>
              </a:tblPr>
              <a:tblGrid>
                <a:gridCol w="1784075"/>
                <a:gridCol w="1784075"/>
                <a:gridCol w="1784075"/>
                <a:gridCol w="1784075"/>
                <a:gridCol w="1784075"/>
              </a:tblGrid>
              <a:tr h="13501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2943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244550">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131" name="Google Shape;131;p18"/>
          <p:cNvSpPr txBox="1"/>
          <p:nvPr/>
        </p:nvSpPr>
        <p:spPr>
          <a:xfrm>
            <a:off x="-3728789" y="850376"/>
            <a:ext cx="1778700" cy="342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9: Scenario Cards</a:t>
            </a:r>
            <a:endParaRPr b="1" sz="900"/>
          </a:p>
        </p:txBody>
      </p:sp>
      <p:sp>
        <p:nvSpPr>
          <p:cNvPr id="132" name="Google Shape;132;p18"/>
          <p:cNvSpPr txBox="1"/>
          <p:nvPr/>
        </p:nvSpPr>
        <p:spPr>
          <a:xfrm>
            <a:off x="-3728789" y="122713"/>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8: Activities for “Showing Rather than Telling”</a:t>
            </a:r>
            <a:endParaRPr b="1" sz="800">
              <a:solidFill>
                <a:schemeClr val="dk1"/>
              </a:solidFill>
            </a:endParaRPr>
          </a:p>
        </p:txBody>
      </p:sp>
      <p:sp>
        <p:nvSpPr>
          <p:cNvPr id="133" name="Google Shape;133;p18"/>
          <p:cNvSpPr txBox="1"/>
          <p:nvPr>
            <p:ph type="title"/>
          </p:nvPr>
        </p:nvSpPr>
        <p:spPr>
          <a:xfrm>
            <a:off x="14566" y="122733"/>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Weeks 13-15: </a:t>
            </a:r>
            <a:r>
              <a:rPr lang="en"/>
              <a:t>Focus Genre: Narrative Writing </a:t>
            </a:r>
            <a:endParaRPr/>
          </a:p>
        </p:txBody>
      </p:sp>
      <p:sp>
        <p:nvSpPr>
          <p:cNvPr id="134" name="Google Shape;134;p18"/>
          <p:cNvSpPr txBox="1"/>
          <p:nvPr/>
        </p:nvSpPr>
        <p:spPr>
          <a:xfrm>
            <a:off x="-3743339" y="1270213"/>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10: Feelings Posters</a:t>
            </a:r>
            <a:endParaRPr b="1" sz="700">
              <a:solidFill>
                <a:schemeClr val="dk1"/>
              </a:solidFill>
            </a:endParaRPr>
          </a:p>
        </p:txBody>
      </p:sp>
      <p:sp>
        <p:nvSpPr>
          <p:cNvPr id="135" name="Google Shape;135;p18"/>
          <p:cNvSpPr txBox="1"/>
          <p:nvPr/>
        </p:nvSpPr>
        <p:spPr>
          <a:xfrm>
            <a:off x="-3743339" y="1843963"/>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11: Lift the Flap Emotions</a:t>
            </a:r>
            <a:endParaRPr b="1" sz="700">
              <a:solidFill>
                <a:schemeClr val="dk1"/>
              </a:solidFill>
            </a:endParaRPr>
          </a:p>
        </p:txBody>
      </p:sp>
      <p:sp>
        <p:nvSpPr>
          <p:cNvPr id="136" name="Google Shape;136;p18"/>
          <p:cNvSpPr txBox="1"/>
          <p:nvPr/>
        </p:nvSpPr>
        <p:spPr>
          <a:xfrm>
            <a:off x="-3743339" y="2426775"/>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12: Word Referent Activity</a:t>
            </a:r>
            <a:endParaRPr b="1" sz="600">
              <a:solidFill>
                <a:schemeClr val="dk1"/>
              </a:solidFill>
            </a:endParaRPr>
          </a:p>
        </p:txBody>
      </p:sp>
      <p:sp>
        <p:nvSpPr>
          <p:cNvPr id="137" name="Google Shape;137;p18"/>
          <p:cNvSpPr txBox="1"/>
          <p:nvPr/>
        </p:nvSpPr>
        <p:spPr>
          <a:xfrm>
            <a:off x="-3743339" y="3009563"/>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13: Suspenseful Riddle Activity</a:t>
            </a:r>
            <a:endParaRPr b="1" sz="900">
              <a:solidFill>
                <a:schemeClr val="dk1"/>
              </a:solidFill>
            </a:endParaRPr>
          </a:p>
        </p:txBody>
      </p:sp>
      <p:sp>
        <p:nvSpPr>
          <p:cNvPr id="138" name="Google Shape;138;p18"/>
          <p:cNvSpPr txBox="1"/>
          <p:nvPr/>
        </p:nvSpPr>
        <p:spPr>
          <a:xfrm>
            <a:off x="-1905007" y="-10433"/>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900">
                <a:solidFill>
                  <a:schemeClr val="dk1"/>
                </a:solidFill>
              </a:rPr>
              <a:t>Art Connection Lesson 41: Affirmation!</a:t>
            </a:r>
            <a:endParaRPr b="1" i="1" sz="900">
              <a:solidFill>
                <a:schemeClr val="dk1"/>
              </a:solidFill>
            </a:endParaRPr>
          </a:p>
        </p:txBody>
      </p:sp>
      <p:sp>
        <p:nvSpPr>
          <p:cNvPr id="139" name="Google Shape;139;p18"/>
          <p:cNvSpPr txBox="1"/>
          <p:nvPr/>
        </p:nvSpPr>
        <p:spPr>
          <a:xfrm>
            <a:off x="-1925357" y="577504"/>
            <a:ext cx="1778700" cy="6045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900">
                <a:solidFill>
                  <a:schemeClr val="dk1"/>
                </a:solidFill>
              </a:rPr>
              <a:t>Art Connection Lesson 42: Suspense - Fun with Word Referents</a:t>
            </a:r>
            <a:endParaRPr b="1" i="1" sz="900">
              <a:solidFill>
                <a:schemeClr val="dk1"/>
              </a:solidFill>
            </a:endParaRPr>
          </a:p>
        </p:txBody>
      </p:sp>
      <p:sp>
        <p:nvSpPr>
          <p:cNvPr id="140" name="Google Shape;140;p18"/>
          <p:cNvSpPr txBox="1"/>
          <p:nvPr/>
        </p:nvSpPr>
        <p:spPr>
          <a:xfrm>
            <a:off x="-1934257" y="1385704"/>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900">
                <a:solidFill>
                  <a:schemeClr val="dk1"/>
                </a:solidFill>
              </a:rPr>
              <a:t>Art Connection Lesson 43: Suspenseful Riddles</a:t>
            </a:r>
            <a:endParaRPr b="1" i="1" sz="900">
              <a:solidFill>
                <a:schemeClr val="dk1"/>
              </a:solidFill>
            </a:endParaRPr>
          </a:p>
        </p:txBody>
      </p:sp>
      <p:sp>
        <p:nvSpPr>
          <p:cNvPr id="141" name="Google Shape;141;p18"/>
          <p:cNvSpPr txBox="1"/>
          <p:nvPr/>
        </p:nvSpPr>
        <p:spPr>
          <a:xfrm>
            <a:off x="-3726601" y="3592363"/>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14: Suspense! What’s Next?</a:t>
            </a:r>
            <a:endParaRPr b="1" sz="800">
              <a:solidFill>
                <a:schemeClr val="dk1"/>
              </a:solidFill>
            </a:endParaRPr>
          </a:p>
        </p:txBody>
      </p:sp>
      <p:sp>
        <p:nvSpPr>
          <p:cNvPr id="142" name="Google Shape;142;p18"/>
          <p:cNvSpPr txBox="1"/>
          <p:nvPr/>
        </p:nvSpPr>
        <p:spPr>
          <a:xfrm>
            <a:off x="-3733901" y="4243075"/>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15: Ready to Write? Extension Riddle Activities - The Mitten </a:t>
            </a:r>
            <a:endParaRPr b="1" sz="800">
              <a:solidFill>
                <a:schemeClr val="dk1"/>
              </a:solidFill>
            </a:endParaRPr>
          </a:p>
        </p:txBody>
      </p:sp>
      <p:sp>
        <p:nvSpPr>
          <p:cNvPr id="143" name="Google Shape;143;p18"/>
          <p:cNvSpPr txBox="1"/>
          <p:nvPr/>
        </p:nvSpPr>
        <p:spPr>
          <a:xfrm>
            <a:off x="-1863301" y="3131188"/>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16: Ready to Write? Extension Riddle Activities</a:t>
            </a:r>
            <a:endParaRPr b="1" sz="800">
              <a:solidFill>
                <a:schemeClr val="dk1"/>
              </a:solidFill>
            </a:endParaRPr>
          </a:p>
        </p:txBody>
      </p:sp>
      <p:sp>
        <p:nvSpPr>
          <p:cNvPr id="144" name="Google Shape;144;p18"/>
          <p:cNvSpPr txBox="1"/>
          <p:nvPr/>
        </p:nvSpPr>
        <p:spPr>
          <a:xfrm>
            <a:off x="-1866951" y="3831725"/>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17: Ready to Write? Extension Riddle Activities</a:t>
            </a:r>
            <a:endParaRPr b="1" sz="800">
              <a:solidFill>
                <a:schemeClr val="dk1"/>
              </a:solidFill>
            </a:endParaRPr>
          </a:p>
        </p:txBody>
      </p:sp>
      <p:sp>
        <p:nvSpPr>
          <p:cNvPr id="145" name="Google Shape;145;p18"/>
          <p:cNvSpPr txBox="1"/>
          <p:nvPr/>
        </p:nvSpPr>
        <p:spPr>
          <a:xfrm>
            <a:off x="-1875757" y="1955304"/>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900">
                <a:solidFill>
                  <a:schemeClr val="dk1"/>
                </a:solidFill>
              </a:rPr>
              <a:t>Art Connection </a:t>
            </a:r>
            <a:r>
              <a:rPr b="1" lang="en" sz="900">
                <a:solidFill>
                  <a:schemeClr val="dk1"/>
                </a:solidFill>
              </a:rPr>
              <a:t>Lesson 44: More Suspense</a:t>
            </a:r>
            <a:endParaRPr b="1" i="1" sz="900">
              <a:solidFill>
                <a:schemeClr val="dk1"/>
              </a:solidFill>
            </a:endParaRPr>
          </a:p>
        </p:txBody>
      </p:sp>
      <p:sp>
        <p:nvSpPr>
          <p:cNvPr id="146" name="Google Shape;146;p18"/>
          <p:cNvSpPr txBox="1"/>
          <p:nvPr/>
        </p:nvSpPr>
        <p:spPr>
          <a:xfrm>
            <a:off x="-1855407" y="2543242"/>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900">
                <a:solidFill>
                  <a:schemeClr val="dk1"/>
                </a:solidFill>
              </a:rPr>
              <a:t>Art Connection </a:t>
            </a:r>
            <a:r>
              <a:rPr b="1" lang="en" sz="900">
                <a:solidFill>
                  <a:schemeClr val="dk1"/>
                </a:solidFill>
              </a:rPr>
              <a:t>Lesson 45: Can you Guess?</a:t>
            </a:r>
            <a:endParaRPr b="1" i="1" sz="900">
              <a:solidFill>
                <a:schemeClr val="dk1"/>
              </a:solidFill>
            </a:endParaRPr>
          </a:p>
        </p:txBody>
      </p:sp>
      <p:sp>
        <p:nvSpPr>
          <p:cNvPr id="147" name="Google Shape;147;p18"/>
          <p:cNvSpPr txBox="1"/>
          <p:nvPr/>
        </p:nvSpPr>
        <p:spPr>
          <a:xfrm>
            <a:off x="-1863297" y="4653888"/>
            <a:ext cx="1778700" cy="342900"/>
          </a:xfrm>
          <a:prstGeom prst="rect">
            <a:avLst/>
          </a:prstGeom>
          <a:solidFill>
            <a:srgbClr val="EAD1D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4: Adverb Game</a:t>
            </a:r>
            <a:endParaRPr b="1" i="1" sz="12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graphicFrame>
        <p:nvGraphicFramePr>
          <p:cNvPr id="152" name="Google Shape;152;p19"/>
          <p:cNvGraphicFramePr/>
          <p:nvPr/>
        </p:nvGraphicFramePr>
        <p:xfrm>
          <a:off x="90511" y="805909"/>
          <a:ext cx="3000000" cy="3000000"/>
        </p:xfrm>
        <a:graphic>
          <a:graphicData uri="http://schemas.openxmlformats.org/drawingml/2006/table">
            <a:tbl>
              <a:tblPr>
                <a:noFill/>
                <a:tableStyleId>{05C6A9D8-4F61-4BF0-AD25-9A712FC2CFEB}</a:tableStyleId>
              </a:tblPr>
              <a:tblGrid>
                <a:gridCol w="1792600"/>
                <a:gridCol w="1792600"/>
                <a:gridCol w="1792600"/>
                <a:gridCol w="1792600"/>
                <a:gridCol w="1792600"/>
              </a:tblGrid>
              <a:tr h="146097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5001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3084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153" name="Google Shape;153;p19"/>
          <p:cNvSpPr txBox="1"/>
          <p:nvPr/>
        </p:nvSpPr>
        <p:spPr>
          <a:xfrm>
            <a:off x="-3728789" y="658338"/>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2: From Sorting Facts to Main Ideas</a:t>
            </a:r>
            <a:endParaRPr b="1" sz="900">
              <a:solidFill>
                <a:schemeClr val="dk1"/>
              </a:solidFill>
            </a:endParaRPr>
          </a:p>
        </p:txBody>
      </p:sp>
      <p:sp>
        <p:nvSpPr>
          <p:cNvPr id="154" name="Google Shape;154;p19"/>
          <p:cNvSpPr txBox="1"/>
          <p:nvPr/>
        </p:nvSpPr>
        <p:spPr>
          <a:xfrm>
            <a:off x="-3728789" y="1316689"/>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3: Information Detectives - Diagrams with Labels</a:t>
            </a:r>
            <a:endParaRPr b="1" sz="900">
              <a:solidFill>
                <a:schemeClr val="dk1"/>
              </a:solidFill>
            </a:endParaRPr>
          </a:p>
        </p:txBody>
      </p:sp>
      <p:sp>
        <p:nvSpPr>
          <p:cNvPr id="155" name="Google Shape;155;p19"/>
          <p:cNvSpPr txBox="1"/>
          <p:nvPr/>
        </p:nvSpPr>
        <p:spPr>
          <a:xfrm>
            <a:off x="-3728789" y="-12"/>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Continue Lesson 1: Sorting Details</a:t>
            </a:r>
            <a:endParaRPr b="1" sz="900">
              <a:solidFill>
                <a:schemeClr val="dk1"/>
              </a:solidFill>
            </a:endParaRPr>
          </a:p>
        </p:txBody>
      </p:sp>
      <p:sp>
        <p:nvSpPr>
          <p:cNvPr id="156" name="Google Shape;156;p19"/>
          <p:cNvSpPr txBox="1"/>
          <p:nvPr/>
        </p:nvSpPr>
        <p:spPr>
          <a:xfrm>
            <a:off x="-3743389" y="2128940"/>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4: Informational Sentences Using Details</a:t>
            </a:r>
            <a:endParaRPr b="1" sz="900">
              <a:solidFill>
                <a:schemeClr val="dk1"/>
              </a:solidFill>
            </a:endParaRPr>
          </a:p>
        </p:txBody>
      </p:sp>
      <p:sp>
        <p:nvSpPr>
          <p:cNvPr id="157" name="Google Shape;157;p19"/>
          <p:cNvSpPr txBox="1"/>
          <p:nvPr/>
        </p:nvSpPr>
        <p:spPr>
          <a:xfrm>
            <a:off x="-1864389" y="3162504"/>
            <a:ext cx="1778700" cy="6045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900">
                <a:solidFill>
                  <a:schemeClr val="dk1"/>
                </a:solidFill>
              </a:rPr>
              <a:t>Art Connection </a:t>
            </a:r>
            <a:r>
              <a:rPr b="1" lang="en" sz="900">
                <a:solidFill>
                  <a:schemeClr val="dk1"/>
                </a:solidFill>
              </a:rPr>
              <a:t>Lesson 23: Informational Sentences - Where They Live</a:t>
            </a:r>
            <a:endParaRPr b="1" sz="900">
              <a:solidFill>
                <a:schemeClr val="dk1"/>
              </a:solidFill>
            </a:endParaRPr>
          </a:p>
        </p:txBody>
      </p:sp>
      <p:sp>
        <p:nvSpPr>
          <p:cNvPr id="158" name="Google Shape;158;p19"/>
          <p:cNvSpPr txBox="1"/>
          <p:nvPr>
            <p:ph type="title"/>
          </p:nvPr>
        </p:nvSpPr>
        <p:spPr>
          <a:xfrm>
            <a:off x="-9" y="-37942"/>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Weeks 16-18: </a:t>
            </a:r>
            <a:r>
              <a:rPr lang="en"/>
              <a:t>Focus Genre: Informational Writing</a:t>
            </a:r>
            <a:endParaRPr/>
          </a:p>
          <a:p>
            <a:pPr indent="0" lvl="0" marL="0" rtl="0" algn="l">
              <a:spcBef>
                <a:spcPts val="0"/>
              </a:spcBef>
              <a:spcAft>
                <a:spcPts val="0"/>
              </a:spcAft>
              <a:buClr>
                <a:schemeClr val="dk1"/>
              </a:buClr>
              <a:buSzPct val="39285"/>
              <a:buFont typeface="Arial"/>
              <a:buNone/>
            </a:pPr>
            <a:r>
              <a:t/>
            </a:r>
            <a:endParaRPr/>
          </a:p>
        </p:txBody>
      </p:sp>
      <p:sp>
        <p:nvSpPr>
          <p:cNvPr id="159" name="Google Shape;159;p19"/>
          <p:cNvSpPr txBox="1"/>
          <p:nvPr/>
        </p:nvSpPr>
        <p:spPr>
          <a:xfrm>
            <a:off x="-1871697" y="1872076"/>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900">
                <a:solidFill>
                  <a:schemeClr val="dk1"/>
                </a:solidFill>
              </a:rPr>
              <a:t>Art Connection </a:t>
            </a:r>
            <a:r>
              <a:rPr b="1" lang="en" sz="900">
                <a:solidFill>
                  <a:schemeClr val="dk1"/>
                </a:solidFill>
              </a:rPr>
              <a:t>Lesson 21: Garden Detectives</a:t>
            </a:r>
            <a:endParaRPr b="1" sz="900">
              <a:solidFill>
                <a:schemeClr val="dk1"/>
              </a:solidFill>
            </a:endParaRPr>
          </a:p>
        </p:txBody>
      </p:sp>
      <p:sp>
        <p:nvSpPr>
          <p:cNvPr id="160" name="Google Shape;160;p19"/>
          <p:cNvSpPr txBox="1"/>
          <p:nvPr/>
        </p:nvSpPr>
        <p:spPr>
          <a:xfrm>
            <a:off x="-1871695" y="2387040"/>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900">
                <a:solidFill>
                  <a:schemeClr val="dk1"/>
                </a:solidFill>
              </a:rPr>
              <a:t>Art Connection </a:t>
            </a:r>
            <a:r>
              <a:rPr b="1" lang="en" sz="900">
                <a:solidFill>
                  <a:schemeClr val="dk1"/>
                </a:solidFill>
              </a:rPr>
              <a:t>Lesson 22: More Detective Work</a:t>
            </a:r>
            <a:endParaRPr b="1" sz="900">
              <a:solidFill>
                <a:schemeClr val="dk1"/>
              </a:solidFill>
            </a:endParaRPr>
          </a:p>
        </p:txBody>
      </p:sp>
      <p:sp>
        <p:nvSpPr>
          <p:cNvPr id="161" name="Google Shape;161;p19"/>
          <p:cNvSpPr txBox="1"/>
          <p:nvPr/>
        </p:nvSpPr>
        <p:spPr>
          <a:xfrm>
            <a:off x="-3743389" y="2787290"/>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5: Response to Informational Text</a:t>
            </a:r>
            <a:endParaRPr b="1" sz="800">
              <a:solidFill>
                <a:schemeClr val="dk1"/>
              </a:solidFill>
            </a:endParaRPr>
          </a:p>
        </p:txBody>
      </p:sp>
      <p:sp>
        <p:nvSpPr>
          <p:cNvPr id="162" name="Google Shape;162;p19"/>
          <p:cNvSpPr txBox="1"/>
          <p:nvPr/>
        </p:nvSpPr>
        <p:spPr>
          <a:xfrm>
            <a:off x="-3728789" y="3372515"/>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6: Nonfiction Text Features - Pictures and Captions</a:t>
            </a:r>
            <a:endParaRPr b="1" sz="700">
              <a:solidFill>
                <a:schemeClr val="dk1"/>
              </a:solidFill>
            </a:endParaRPr>
          </a:p>
        </p:txBody>
      </p:sp>
      <p:sp>
        <p:nvSpPr>
          <p:cNvPr id="163" name="Google Shape;163;p19"/>
          <p:cNvSpPr txBox="1"/>
          <p:nvPr/>
        </p:nvSpPr>
        <p:spPr>
          <a:xfrm>
            <a:off x="-1871689" y="4195290"/>
            <a:ext cx="1778700" cy="804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Ready to Write? Extension Lesson: Using the Detail Generating Questions</a:t>
            </a:r>
            <a:endParaRPr b="1" sz="600">
              <a:solidFill>
                <a:schemeClr val="dk1"/>
              </a:solidFill>
            </a:endParaRPr>
          </a:p>
        </p:txBody>
      </p:sp>
      <p:sp>
        <p:nvSpPr>
          <p:cNvPr id="164" name="Google Shape;164;p19"/>
          <p:cNvSpPr txBox="1"/>
          <p:nvPr/>
        </p:nvSpPr>
        <p:spPr>
          <a:xfrm>
            <a:off x="-3743389" y="4257889"/>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3: Information Detectives - Diagrams with Labels</a:t>
            </a:r>
            <a:endParaRPr b="1" sz="900">
              <a:solidFill>
                <a:schemeClr val="dk1"/>
              </a:solidFill>
            </a:endParaRPr>
          </a:p>
        </p:txBody>
      </p:sp>
      <p:sp>
        <p:nvSpPr>
          <p:cNvPr id="165" name="Google Shape;165;p19"/>
          <p:cNvSpPr txBox="1"/>
          <p:nvPr/>
        </p:nvSpPr>
        <p:spPr>
          <a:xfrm>
            <a:off x="-1890022" y="-37962"/>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900">
                <a:solidFill>
                  <a:schemeClr val="dk1"/>
                </a:solidFill>
              </a:rPr>
              <a:t>Art Connections Lesson 18: Sorting Underwater Details</a:t>
            </a:r>
            <a:endParaRPr b="1" i="1" sz="900">
              <a:solidFill>
                <a:schemeClr val="dk1"/>
              </a:solidFill>
            </a:endParaRPr>
          </a:p>
        </p:txBody>
      </p:sp>
      <p:sp>
        <p:nvSpPr>
          <p:cNvPr id="166" name="Google Shape;166;p19"/>
          <p:cNvSpPr txBox="1"/>
          <p:nvPr/>
        </p:nvSpPr>
        <p:spPr>
          <a:xfrm>
            <a:off x="-1862257" y="581642"/>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900">
                <a:solidFill>
                  <a:schemeClr val="dk1"/>
                </a:solidFill>
              </a:rPr>
              <a:t>Art Connections Lesson 19: Sorting Stormy Details</a:t>
            </a:r>
            <a:endParaRPr b="1" i="1" sz="900">
              <a:solidFill>
                <a:schemeClr val="dk1"/>
              </a:solidFill>
            </a:endParaRPr>
          </a:p>
        </p:txBody>
      </p:sp>
      <p:sp>
        <p:nvSpPr>
          <p:cNvPr id="167" name="Google Shape;167;p19"/>
          <p:cNvSpPr txBox="1"/>
          <p:nvPr/>
        </p:nvSpPr>
        <p:spPr>
          <a:xfrm>
            <a:off x="-1838794" y="1201242"/>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None/>
            </a:pPr>
            <a:r>
              <a:rPr b="1" lang="en" sz="900">
                <a:solidFill>
                  <a:schemeClr val="dk1"/>
                </a:solidFill>
              </a:rPr>
              <a:t>Art Connections Lesson 20: Sorting Details about Frogs</a:t>
            </a:r>
            <a:endParaRPr b="1" i="1" sz="9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graphicFrame>
        <p:nvGraphicFramePr>
          <p:cNvPr id="172" name="Google Shape;172;p20"/>
          <p:cNvGraphicFramePr/>
          <p:nvPr/>
        </p:nvGraphicFramePr>
        <p:xfrm>
          <a:off x="90511" y="805909"/>
          <a:ext cx="3000000" cy="3000000"/>
        </p:xfrm>
        <a:graphic>
          <a:graphicData uri="http://schemas.openxmlformats.org/drawingml/2006/table">
            <a:tbl>
              <a:tblPr>
                <a:noFill/>
                <a:tableStyleId>{05C6A9D8-4F61-4BF0-AD25-9A712FC2CFEB}</a:tableStyleId>
              </a:tblPr>
              <a:tblGrid>
                <a:gridCol w="1792600"/>
                <a:gridCol w="1792600"/>
                <a:gridCol w="1792600"/>
                <a:gridCol w="1792600"/>
                <a:gridCol w="1792600"/>
              </a:tblGrid>
              <a:tr h="146097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5001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3084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173" name="Google Shape;173;p20"/>
          <p:cNvSpPr txBox="1"/>
          <p:nvPr/>
        </p:nvSpPr>
        <p:spPr>
          <a:xfrm>
            <a:off x="-3617564" y="4224738"/>
            <a:ext cx="1778700" cy="804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Ready to Write? Extension Lesson: Putting it All Together - this is a 6-7 day lesson</a:t>
            </a:r>
            <a:endParaRPr b="1" sz="800">
              <a:solidFill>
                <a:schemeClr val="dk1"/>
              </a:solidFill>
            </a:endParaRPr>
          </a:p>
        </p:txBody>
      </p:sp>
      <p:sp>
        <p:nvSpPr>
          <p:cNvPr id="174" name="Google Shape;174;p20"/>
          <p:cNvSpPr txBox="1"/>
          <p:nvPr>
            <p:ph type="title"/>
          </p:nvPr>
        </p:nvSpPr>
        <p:spPr>
          <a:xfrm>
            <a:off x="14566" y="100083"/>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Weeks 19-21: </a:t>
            </a:r>
            <a:r>
              <a:rPr lang="en"/>
              <a:t>Focus Genre: Informational Writing</a:t>
            </a:r>
            <a:endParaRPr/>
          </a:p>
        </p:txBody>
      </p:sp>
      <p:sp>
        <p:nvSpPr>
          <p:cNvPr id="175" name="Google Shape;175;p20"/>
          <p:cNvSpPr txBox="1"/>
          <p:nvPr/>
        </p:nvSpPr>
        <p:spPr>
          <a:xfrm>
            <a:off x="-3617564" y="3288540"/>
            <a:ext cx="1778700" cy="804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Continue to use: </a:t>
            </a:r>
            <a:r>
              <a:rPr b="1" lang="en" sz="1000">
                <a:solidFill>
                  <a:schemeClr val="dk1"/>
                </a:solidFill>
              </a:rPr>
              <a:t>Ready to Write? Extension Lesson: Using the Detail Generating Questions</a:t>
            </a:r>
            <a:endParaRPr b="1" sz="600">
              <a:solidFill>
                <a:schemeClr val="dk1"/>
              </a:solidFill>
            </a:endParaRPr>
          </a:p>
        </p:txBody>
      </p:sp>
      <p:sp>
        <p:nvSpPr>
          <p:cNvPr id="176" name="Google Shape;176;p20"/>
          <p:cNvSpPr txBox="1"/>
          <p:nvPr/>
        </p:nvSpPr>
        <p:spPr>
          <a:xfrm>
            <a:off x="-3634339" y="-87386"/>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7: What Informational Books Tell Us</a:t>
            </a:r>
            <a:endParaRPr b="1" sz="800">
              <a:solidFill>
                <a:schemeClr val="dk1"/>
              </a:solidFill>
            </a:endParaRPr>
          </a:p>
        </p:txBody>
      </p:sp>
      <p:sp>
        <p:nvSpPr>
          <p:cNvPr id="177" name="Google Shape;177;p20"/>
          <p:cNvSpPr txBox="1"/>
          <p:nvPr/>
        </p:nvSpPr>
        <p:spPr>
          <a:xfrm>
            <a:off x="-3634339" y="618201"/>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8: Research - Let’s Find Out!</a:t>
            </a:r>
            <a:endParaRPr b="1" sz="800">
              <a:solidFill>
                <a:schemeClr val="dk1"/>
              </a:solidFill>
            </a:endParaRPr>
          </a:p>
        </p:txBody>
      </p:sp>
      <p:sp>
        <p:nvSpPr>
          <p:cNvPr id="178" name="Google Shape;178;p20"/>
          <p:cNvSpPr txBox="1"/>
          <p:nvPr/>
        </p:nvSpPr>
        <p:spPr>
          <a:xfrm>
            <a:off x="-3634339" y="1206026"/>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9: Using Digital Technology to Enhance Writing</a:t>
            </a:r>
            <a:endParaRPr b="1" sz="800">
              <a:solidFill>
                <a:schemeClr val="dk1"/>
              </a:solidFill>
            </a:endParaRPr>
          </a:p>
        </p:txBody>
      </p:sp>
      <p:sp>
        <p:nvSpPr>
          <p:cNvPr id="179" name="Google Shape;179;p20"/>
          <p:cNvSpPr txBox="1"/>
          <p:nvPr/>
        </p:nvSpPr>
        <p:spPr>
          <a:xfrm>
            <a:off x="-3617564" y="1947764"/>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10: Create a Class PowerPoint</a:t>
            </a:r>
            <a:endParaRPr b="1" sz="800">
              <a:solidFill>
                <a:schemeClr val="dk1"/>
              </a:solidFill>
            </a:endParaRPr>
          </a:p>
        </p:txBody>
      </p:sp>
      <p:sp>
        <p:nvSpPr>
          <p:cNvPr id="180" name="Google Shape;180;p20"/>
          <p:cNvSpPr txBox="1"/>
          <p:nvPr/>
        </p:nvSpPr>
        <p:spPr>
          <a:xfrm>
            <a:off x="-3617564" y="2571751"/>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3: Information Detectives - Diagrams with Labels</a:t>
            </a:r>
            <a:endParaRPr b="1" sz="900">
              <a:solidFill>
                <a:schemeClr val="dk1"/>
              </a:solidFill>
            </a:endParaRPr>
          </a:p>
        </p:txBody>
      </p:sp>
      <p:sp>
        <p:nvSpPr>
          <p:cNvPr id="181" name="Google Shape;181;p20"/>
          <p:cNvSpPr txBox="1"/>
          <p:nvPr/>
        </p:nvSpPr>
        <p:spPr>
          <a:xfrm>
            <a:off x="-1795464" y="201404"/>
            <a:ext cx="1778700" cy="6045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900">
                <a:solidFill>
                  <a:schemeClr val="dk1"/>
                </a:solidFill>
              </a:rPr>
              <a:t>Art Connection </a:t>
            </a:r>
            <a:r>
              <a:rPr b="1" lang="en" sz="900">
                <a:solidFill>
                  <a:schemeClr val="dk1"/>
                </a:solidFill>
              </a:rPr>
              <a:t>Lesson 27: Research Under the Microscope</a:t>
            </a:r>
            <a:endParaRPr b="1" sz="900">
              <a:solidFill>
                <a:schemeClr val="dk1"/>
              </a:solidFill>
            </a:endParaRPr>
          </a:p>
        </p:txBody>
      </p:sp>
      <p:sp>
        <p:nvSpPr>
          <p:cNvPr id="182" name="Google Shape;182;p20"/>
          <p:cNvSpPr txBox="1"/>
          <p:nvPr/>
        </p:nvSpPr>
        <p:spPr>
          <a:xfrm>
            <a:off x="-1806839" y="941204"/>
            <a:ext cx="1778700" cy="6045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900">
                <a:solidFill>
                  <a:schemeClr val="dk1"/>
                </a:solidFill>
              </a:rPr>
              <a:t>Art Connection </a:t>
            </a:r>
            <a:r>
              <a:rPr b="1" lang="en" sz="900">
                <a:solidFill>
                  <a:schemeClr val="dk1"/>
                </a:solidFill>
              </a:rPr>
              <a:t>Lesson 28: Research - Let’s Find Out About Animals</a:t>
            </a:r>
            <a:endParaRPr b="1" sz="9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graphicFrame>
        <p:nvGraphicFramePr>
          <p:cNvPr id="187" name="Google Shape;187;p21"/>
          <p:cNvGraphicFramePr/>
          <p:nvPr/>
        </p:nvGraphicFramePr>
        <p:xfrm>
          <a:off x="90511" y="805909"/>
          <a:ext cx="3000000" cy="3000000"/>
        </p:xfrm>
        <a:graphic>
          <a:graphicData uri="http://schemas.openxmlformats.org/drawingml/2006/table">
            <a:tbl>
              <a:tblPr>
                <a:noFill/>
                <a:tableStyleId>{05C6A9D8-4F61-4BF0-AD25-9A712FC2CFEB}</a:tableStyleId>
              </a:tblPr>
              <a:tblGrid>
                <a:gridCol w="1792600"/>
                <a:gridCol w="1792600"/>
                <a:gridCol w="1792600"/>
                <a:gridCol w="1792600"/>
                <a:gridCol w="1792600"/>
              </a:tblGrid>
              <a:tr h="146097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5001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1308425">
                <a:tc>
                  <a:txBody>
                    <a:bodyPr/>
                    <a:lstStyle/>
                    <a:p>
                      <a:pPr indent="0" lvl="0" marL="0" rtl="0" algn="l">
                        <a:spcBef>
                          <a:spcPts val="0"/>
                        </a:spcBef>
                        <a:spcAft>
                          <a:spcPts val="0"/>
                        </a:spcAft>
                        <a:buNone/>
                      </a:pPr>
                      <a:r>
                        <a:t/>
                      </a:r>
                      <a:endParaRPr sz="9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sz="1400"/>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188" name="Google Shape;188;p21"/>
          <p:cNvSpPr txBox="1"/>
          <p:nvPr>
            <p:ph type="title"/>
          </p:nvPr>
        </p:nvSpPr>
        <p:spPr>
          <a:xfrm>
            <a:off x="14566" y="100083"/>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Weeks 22-24: </a:t>
            </a:r>
            <a:r>
              <a:rPr lang="en"/>
              <a:t>Focus Genre: Opinion Writing</a:t>
            </a:r>
            <a:endParaRPr/>
          </a:p>
        </p:txBody>
      </p:sp>
      <p:sp>
        <p:nvSpPr>
          <p:cNvPr id="189" name="Google Shape;189;p21"/>
          <p:cNvSpPr txBox="1"/>
          <p:nvPr/>
        </p:nvSpPr>
        <p:spPr>
          <a:xfrm>
            <a:off x="-3710539" y="-87386"/>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11: Exploring Opinions</a:t>
            </a:r>
            <a:endParaRPr b="1" sz="700">
              <a:solidFill>
                <a:schemeClr val="dk1"/>
              </a:solidFill>
            </a:endParaRPr>
          </a:p>
        </p:txBody>
      </p:sp>
      <p:sp>
        <p:nvSpPr>
          <p:cNvPr id="190" name="Google Shape;190;p21"/>
          <p:cNvSpPr txBox="1"/>
          <p:nvPr/>
        </p:nvSpPr>
        <p:spPr>
          <a:xfrm>
            <a:off x="-3710539" y="482376"/>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12: Using Opinion Cards to Develop Point of View</a:t>
            </a:r>
            <a:endParaRPr b="1" sz="700">
              <a:solidFill>
                <a:schemeClr val="dk1"/>
              </a:solidFill>
            </a:endParaRPr>
          </a:p>
        </p:txBody>
      </p:sp>
      <p:sp>
        <p:nvSpPr>
          <p:cNvPr id="191" name="Google Shape;191;p21"/>
          <p:cNvSpPr txBox="1"/>
          <p:nvPr/>
        </p:nvSpPr>
        <p:spPr>
          <a:xfrm>
            <a:off x="-3710539" y="1206026"/>
            <a:ext cx="1778700" cy="496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13: Opinion Writing About a Topic</a:t>
            </a:r>
            <a:endParaRPr b="1" sz="700">
              <a:solidFill>
                <a:schemeClr val="dk1"/>
              </a:solidFill>
            </a:endParaRPr>
          </a:p>
        </p:txBody>
      </p:sp>
      <p:sp>
        <p:nvSpPr>
          <p:cNvPr id="192" name="Google Shape;192;p21"/>
          <p:cNvSpPr txBox="1"/>
          <p:nvPr/>
        </p:nvSpPr>
        <p:spPr>
          <a:xfrm>
            <a:off x="-3693739" y="1811926"/>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14: Opinion Writing About a Book (2-Day Lesson)</a:t>
            </a:r>
            <a:endParaRPr b="1" sz="700">
              <a:solidFill>
                <a:schemeClr val="dk1"/>
              </a:solidFill>
            </a:endParaRPr>
          </a:p>
        </p:txBody>
      </p:sp>
      <p:sp>
        <p:nvSpPr>
          <p:cNvPr id="193" name="Google Shape;193;p21"/>
          <p:cNvSpPr txBox="1"/>
          <p:nvPr/>
        </p:nvSpPr>
        <p:spPr>
          <a:xfrm>
            <a:off x="-3693764" y="2571751"/>
            <a:ext cx="1778700" cy="650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1000">
                <a:solidFill>
                  <a:schemeClr val="dk1"/>
                </a:solidFill>
              </a:rPr>
              <a:t>Lesson 15: Writing Opinion Paragraphs (2-Day Lesson)</a:t>
            </a:r>
            <a:endParaRPr b="1" sz="800">
              <a:solidFill>
                <a:schemeClr val="dk1"/>
              </a:solidFill>
            </a:endParaRPr>
          </a:p>
        </p:txBody>
      </p:sp>
      <p:sp>
        <p:nvSpPr>
          <p:cNvPr id="194" name="Google Shape;194;p21"/>
          <p:cNvSpPr txBox="1"/>
          <p:nvPr/>
        </p:nvSpPr>
        <p:spPr>
          <a:xfrm>
            <a:off x="-1795464" y="201404"/>
            <a:ext cx="1778700" cy="6045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900">
                <a:solidFill>
                  <a:schemeClr val="dk1"/>
                </a:solidFill>
              </a:rPr>
              <a:t>Art Connection </a:t>
            </a:r>
            <a:r>
              <a:rPr b="1" lang="en" sz="900">
                <a:solidFill>
                  <a:schemeClr val="dk1"/>
                </a:solidFill>
              </a:rPr>
              <a:t>Lesson 11: Expressing Opinions - The Best Costume</a:t>
            </a:r>
            <a:endParaRPr b="1" sz="900">
              <a:solidFill>
                <a:schemeClr val="dk1"/>
              </a:solidFill>
            </a:endParaRPr>
          </a:p>
        </p:txBody>
      </p:sp>
      <p:sp>
        <p:nvSpPr>
          <p:cNvPr id="195" name="Google Shape;195;p21"/>
          <p:cNvSpPr txBox="1"/>
          <p:nvPr/>
        </p:nvSpPr>
        <p:spPr>
          <a:xfrm>
            <a:off x="-1810014" y="951192"/>
            <a:ext cx="1778700" cy="6045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900">
                <a:solidFill>
                  <a:schemeClr val="dk1"/>
                </a:solidFill>
              </a:rPr>
              <a:t>Art Connection Lesson 12: Expressing Opinions - The Best Ride</a:t>
            </a:r>
            <a:endParaRPr b="1" sz="900">
              <a:solidFill>
                <a:schemeClr val="dk1"/>
              </a:solidFill>
            </a:endParaRPr>
          </a:p>
        </p:txBody>
      </p:sp>
      <p:sp>
        <p:nvSpPr>
          <p:cNvPr id="196" name="Google Shape;196;p21"/>
          <p:cNvSpPr txBox="1"/>
          <p:nvPr/>
        </p:nvSpPr>
        <p:spPr>
          <a:xfrm>
            <a:off x="-1801626" y="1700979"/>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900">
                <a:solidFill>
                  <a:schemeClr val="dk1"/>
                </a:solidFill>
              </a:rPr>
              <a:t>Art Connection Lesson 13: Like or Dislike?</a:t>
            </a:r>
            <a:endParaRPr b="1" sz="900">
              <a:solidFill>
                <a:schemeClr val="dk1"/>
              </a:solidFill>
            </a:endParaRPr>
          </a:p>
        </p:txBody>
      </p:sp>
      <p:sp>
        <p:nvSpPr>
          <p:cNvPr id="197" name="Google Shape;197;p21"/>
          <p:cNvSpPr txBox="1"/>
          <p:nvPr/>
        </p:nvSpPr>
        <p:spPr>
          <a:xfrm>
            <a:off x="-1801626" y="2462629"/>
            <a:ext cx="1778700" cy="6045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900">
                <a:solidFill>
                  <a:schemeClr val="dk1"/>
                </a:solidFill>
              </a:rPr>
              <a:t>Art Connection </a:t>
            </a:r>
            <a:r>
              <a:rPr b="1" lang="en" sz="900">
                <a:solidFill>
                  <a:schemeClr val="dk1"/>
                </a:solidFill>
              </a:rPr>
              <a:t>Lesson 15: Opinions About an Author/Book</a:t>
            </a:r>
            <a:endParaRPr b="1" sz="900">
              <a:solidFill>
                <a:schemeClr val="dk1"/>
              </a:solidFill>
            </a:endParaRPr>
          </a:p>
        </p:txBody>
      </p:sp>
      <p:sp>
        <p:nvSpPr>
          <p:cNvPr id="198" name="Google Shape;198;p21"/>
          <p:cNvSpPr txBox="1"/>
          <p:nvPr/>
        </p:nvSpPr>
        <p:spPr>
          <a:xfrm>
            <a:off x="-1846876" y="3184104"/>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900">
                <a:solidFill>
                  <a:schemeClr val="dk1"/>
                </a:solidFill>
              </a:rPr>
              <a:t>Art Connection </a:t>
            </a:r>
            <a:r>
              <a:rPr b="1" lang="en" sz="900">
                <a:solidFill>
                  <a:schemeClr val="dk1"/>
                </a:solidFill>
              </a:rPr>
              <a:t>Lesson 16: Tallying Literary Opinions</a:t>
            </a:r>
            <a:endParaRPr b="1" sz="900">
              <a:solidFill>
                <a:schemeClr val="dk1"/>
              </a:solidFill>
            </a:endParaRPr>
          </a:p>
        </p:txBody>
      </p:sp>
      <p:sp>
        <p:nvSpPr>
          <p:cNvPr id="199" name="Google Shape;199;p21"/>
          <p:cNvSpPr txBox="1"/>
          <p:nvPr/>
        </p:nvSpPr>
        <p:spPr>
          <a:xfrm>
            <a:off x="-1801639" y="3767004"/>
            <a:ext cx="1778700" cy="465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93500" lIns="93500" spcFirstLastPara="1" rIns="93500" wrap="square" tIns="93500">
            <a:spAutoFit/>
          </a:bodyPr>
          <a:lstStyle/>
          <a:p>
            <a:pPr indent="0" lvl="0" marL="0" rtl="0" algn="l">
              <a:spcBef>
                <a:spcPts val="0"/>
              </a:spcBef>
              <a:spcAft>
                <a:spcPts val="0"/>
              </a:spcAft>
              <a:buClr>
                <a:schemeClr val="dk1"/>
              </a:buClr>
              <a:buSzPts val="1100"/>
              <a:buFont typeface="Arial"/>
              <a:buNone/>
            </a:pPr>
            <a:r>
              <a:rPr b="1" lang="en" sz="900">
                <a:solidFill>
                  <a:schemeClr val="dk1"/>
                </a:solidFill>
              </a:rPr>
              <a:t>Art Connection </a:t>
            </a:r>
            <a:r>
              <a:rPr b="1" lang="en" sz="900">
                <a:solidFill>
                  <a:schemeClr val="dk1"/>
                </a:solidFill>
              </a:rPr>
              <a:t>Lesson 17: More Literary Opinions</a:t>
            </a:r>
            <a:endParaRPr b="1" sz="9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