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 uri="http://customooxmlschemas.google.com/">
      <go:slidesCustomData xmlns:go="http://customooxmlschemas.google.com/" r:id="rId23" roundtripDataSignature="AMtx7mgiwYJ54srQuS5KDp+dazj4/ALyS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6E75D47-2F86-4D2B-BC3B-EEF9F6859CC3}">
  <a:tblStyle styleId="{C6E75D47-2F86-4D2B-BC3B-EEF9F6859CC3}"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slide" Target="slides/slide16.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9: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1" name="Google Shape;191;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a:solidFill>
                  <a:schemeClr val="dk1"/>
                </a:solidFill>
              </a:rPr>
              <a:t>Before and After Revision Activities</a:t>
            </a:r>
            <a:r>
              <a:rPr lang="en">
                <a:solidFill>
                  <a:schemeClr val="dk1"/>
                </a:solidFill>
              </a:rPr>
              <a:t> - These are designed for independent practice and application of skills that have been taught. </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0: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8" name="Google Shape;208;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ef5c2e6371_0_1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0" name="Google Shape;220;gef5c2e6371_0_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11: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5" name="Google Shape;235;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Choose 1 - see Weekly Pacing Guide</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0" name="Google Shape;250;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p13: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62" name="Google Shape;262;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14: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4" name="Google Shape;274;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3: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*Choose (see Weekly Pacing Guide)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1" name="Google Shape;101;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*Choose (see Weekly Pacing Guide)</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ef5c2e6371_0_0: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0" name="Google Shape;120;gef5c2e6371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5: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3" name="Google Shape;133;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*Choose (see Weekly Pacing Guide)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6: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3" name="Google Shape;153;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7: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5" name="Google Shape;165;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8: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8" name="Google Shape;178;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6"/>
          <p:cNvSpPr txBox="1"/>
          <p:nvPr>
            <p:ph type="ctrTitle"/>
          </p:nvPr>
        </p:nvSpPr>
        <p:spPr>
          <a:xfrm>
            <a:off x="342879" y="1125136"/>
            <a:ext cx="9372600" cy="31017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6400"/>
              <a:buNone/>
              <a:defRPr sz="6400"/>
            </a:lvl1pPr>
            <a:lvl2pPr lvl="1" algn="ctr">
              <a:lnSpc>
                <a:spcPct val="100000"/>
              </a:lnSpc>
              <a:spcBef>
                <a:spcPts val="0"/>
              </a:spcBef>
              <a:spcAft>
                <a:spcPts val="0"/>
              </a:spcAft>
              <a:buSzPts val="6400"/>
              <a:buNone/>
              <a:defRPr sz="6400"/>
            </a:lvl2pPr>
            <a:lvl3pPr lvl="2" algn="ctr">
              <a:lnSpc>
                <a:spcPct val="100000"/>
              </a:lnSpc>
              <a:spcBef>
                <a:spcPts val="0"/>
              </a:spcBef>
              <a:spcAft>
                <a:spcPts val="0"/>
              </a:spcAft>
              <a:buSzPts val="6400"/>
              <a:buNone/>
              <a:defRPr sz="6400"/>
            </a:lvl3pPr>
            <a:lvl4pPr lvl="3" algn="ctr">
              <a:lnSpc>
                <a:spcPct val="100000"/>
              </a:lnSpc>
              <a:spcBef>
                <a:spcPts val="0"/>
              </a:spcBef>
              <a:spcAft>
                <a:spcPts val="0"/>
              </a:spcAft>
              <a:buSzPts val="6400"/>
              <a:buNone/>
              <a:defRPr sz="6400"/>
            </a:lvl4pPr>
            <a:lvl5pPr lvl="4" algn="ctr">
              <a:lnSpc>
                <a:spcPct val="100000"/>
              </a:lnSpc>
              <a:spcBef>
                <a:spcPts val="0"/>
              </a:spcBef>
              <a:spcAft>
                <a:spcPts val="0"/>
              </a:spcAft>
              <a:buSzPts val="6400"/>
              <a:buNone/>
              <a:defRPr sz="6400"/>
            </a:lvl5pPr>
            <a:lvl6pPr lvl="5" algn="ctr">
              <a:lnSpc>
                <a:spcPct val="100000"/>
              </a:lnSpc>
              <a:spcBef>
                <a:spcPts val="0"/>
              </a:spcBef>
              <a:spcAft>
                <a:spcPts val="0"/>
              </a:spcAft>
              <a:buSzPts val="6400"/>
              <a:buNone/>
              <a:defRPr sz="6400"/>
            </a:lvl6pPr>
            <a:lvl7pPr lvl="6" algn="ctr">
              <a:lnSpc>
                <a:spcPct val="100000"/>
              </a:lnSpc>
              <a:spcBef>
                <a:spcPts val="0"/>
              </a:spcBef>
              <a:spcAft>
                <a:spcPts val="0"/>
              </a:spcAft>
              <a:buSzPts val="6400"/>
              <a:buNone/>
              <a:defRPr sz="6400"/>
            </a:lvl7pPr>
            <a:lvl8pPr lvl="7" algn="ctr">
              <a:lnSpc>
                <a:spcPct val="100000"/>
              </a:lnSpc>
              <a:spcBef>
                <a:spcPts val="0"/>
              </a:spcBef>
              <a:spcAft>
                <a:spcPts val="0"/>
              </a:spcAft>
              <a:buSzPts val="6400"/>
              <a:buNone/>
              <a:defRPr sz="6400"/>
            </a:lvl8pPr>
            <a:lvl9pPr lvl="8" algn="ctr">
              <a:lnSpc>
                <a:spcPct val="100000"/>
              </a:lnSpc>
              <a:spcBef>
                <a:spcPts val="0"/>
              </a:spcBef>
              <a:spcAft>
                <a:spcPts val="0"/>
              </a:spcAft>
              <a:buSzPts val="6400"/>
              <a:buNone/>
              <a:defRPr sz="6400"/>
            </a:lvl9pPr>
          </a:lstStyle>
          <a:p/>
        </p:txBody>
      </p:sp>
      <p:sp>
        <p:nvSpPr>
          <p:cNvPr id="11" name="Google Shape;11;p16"/>
          <p:cNvSpPr txBox="1"/>
          <p:nvPr>
            <p:ph idx="1" type="subTitle"/>
          </p:nvPr>
        </p:nvSpPr>
        <p:spPr>
          <a:xfrm>
            <a:off x="342870" y="4282678"/>
            <a:ext cx="9372600" cy="1197600"/>
          </a:xfrm>
          <a:prstGeom prst="rect">
            <a:avLst/>
          </a:prstGeom>
          <a:noFill/>
          <a:ln>
            <a:noFill/>
          </a:ln>
        </p:spPr>
        <p:txBody>
          <a:bodyPr anchorCtr="0" anchor="t" bIns="113100" lIns="113100" spcFirstLastPara="1" rIns="113100" wrap="square" tIns="11310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16"/>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25"/>
          <p:cNvSpPr txBox="1"/>
          <p:nvPr>
            <p:ph hasCustomPrompt="1" type="title"/>
          </p:nvPr>
        </p:nvSpPr>
        <p:spPr>
          <a:xfrm>
            <a:off x="342870" y="1671478"/>
            <a:ext cx="9372600" cy="29670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14800"/>
              <a:buNone/>
              <a:defRPr sz="14800"/>
            </a:lvl1pPr>
            <a:lvl2pPr lvl="1" algn="ctr">
              <a:lnSpc>
                <a:spcPct val="100000"/>
              </a:lnSpc>
              <a:spcBef>
                <a:spcPts val="0"/>
              </a:spcBef>
              <a:spcAft>
                <a:spcPts val="0"/>
              </a:spcAft>
              <a:buSzPts val="14800"/>
              <a:buNone/>
              <a:defRPr sz="14800"/>
            </a:lvl2pPr>
            <a:lvl3pPr lvl="2" algn="ctr">
              <a:lnSpc>
                <a:spcPct val="100000"/>
              </a:lnSpc>
              <a:spcBef>
                <a:spcPts val="0"/>
              </a:spcBef>
              <a:spcAft>
                <a:spcPts val="0"/>
              </a:spcAft>
              <a:buSzPts val="14800"/>
              <a:buNone/>
              <a:defRPr sz="14800"/>
            </a:lvl3pPr>
            <a:lvl4pPr lvl="3" algn="ctr">
              <a:lnSpc>
                <a:spcPct val="100000"/>
              </a:lnSpc>
              <a:spcBef>
                <a:spcPts val="0"/>
              </a:spcBef>
              <a:spcAft>
                <a:spcPts val="0"/>
              </a:spcAft>
              <a:buSzPts val="14800"/>
              <a:buNone/>
              <a:defRPr sz="14800"/>
            </a:lvl4pPr>
            <a:lvl5pPr lvl="4" algn="ctr">
              <a:lnSpc>
                <a:spcPct val="100000"/>
              </a:lnSpc>
              <a:spcBef>
                <a:spcPts val="0"/>
              </a:spcBef>
              <a:spcAft>
                <a:spcPts val="0"/>
              </a:spcAft>
              <a:buSzPts val="14800"/>
              <a:buNone/>
              <a:defRPr sz="14800"/>
            </a:lvl5pPr>
            <a:lvl6pPr lvl="5" algn="ctr">
              <a:lnSpc>
                <a:spcPct val="100000"/>
              </a:lnSpc>
              <a:spcBef>
                <a:spcPts val="0"/>
              </a:spcBef>
              <a:spcAft>
                <a:spcPts val="0"/>
              </a:spcAft>
              <a:buSzPts val="14800"/>
              <a:buNone/>
              <a:defRPr sz="14800"/>
            </a:lvl6pPr>
            <a:lvl7pPr lvl="6" algn="ctr">
              <a:lnSpc>
                <a:spcPct val="100000"/>
              </a:lnSpc>
              <a:spcBef>
                <a:spcPts val="0"/>
              </a:spcBef>
              <a:spcAft>
                <a:spcPts val="0"/>
              </a:spcAft>
              <a:buSzPts val="14800"/>
              <a:buNone/>
              <a:defRPr sz="14800"/>
            </a:lvl7pPr>
            <a:lvl8pPr lvl="7" algn="ctr">
              <a:lnSpc>
                <a:spcPct val="100000"/>
              </a:lnSpc>
              <a:spcBef>
                <a:spcPts val="0"/>
              </a:spcBef>
              <a:spcAft>
                <a:spcPts val="0"/>
              </a:spcAft>
              <a:buSzPts val="14800"/>
              <a:buNone/>
              <a:defRPr sz="14800"/>
            </a:lvl8pPr>
            <a:lvl9pPr lvl="8" algn="ctr">
              <a:lnSpc>
                <a:spcPct val="100000"/>
              </a:lnSpc>
              <a:spcBef>
                <a:spcPts val="0"/>
              </a:spcBef>
              <a:spcAft>
                <a:spcPts val="0"/>
              </a:spcAft>
              <a:buSzPts val="14800"/>
              <a:buNone/>
              <a:defRPr sz="14800"/>
            </a:lvl9pPr>
          </a:lstStyle>
          <a:p>
            <a:r>
              <a:t>xx%</a:t>
            </a:r>
          </a:p>
        </p:txBody>
      </p:sp>
      <p:sp>
        <p:nvSpPr>
          <p:cNvPr id="46" name="Google Shape;46;p25"/>
          <p:cNvSpPr txBox="1"/>
          <p:nvPr>
            <p:ph idx="1" type="body"/>
          </p:nvPr>
        </p:nvSpPr>
        <p:spPr>
          <a:xfrm>
            <a:off x="342870" y="4763362"/>
            <a:ext cx="9372600" cy="1965600"/>
          </a:xfrm>
          <a:prstGeom prst="rect">
            <a:avLst/>
          </a:prstGeom>
          <a:noFill/>
          <a:ln>
            <a:noFill/>
          </a:ln>
        </p:spPr>
        <p:txBody>
          <a:bodyPr anchorCtr="0" anchor="t" bIns="113100" lIns="113100" spcFirstLastPara="1" rIns="113100" wrap="square" tIns="113100">
            <a:normAutofit/>
          </a:bodyPr>
          <a:lstStyle>
            <a:lvl1pPr indent="-368300" lvl="0" marL="457200" algn="ctr">
              <a:lnSpc>
                <a:spcPct val="115000"/>
              </a:lnSpc>
              <a:spcBef>
                <a:spcPts val="0"/>
              </a:spcBef>
              <a:spcAft>
                <a:spcPts val="0"/>
              </a:spcAft>
              <a:buSzPts val="2200"/>
              <a:buChar char="●"/>
              <a:defRPr/>
            </a:lvl1pPr>
            <a:lvl2pPr indent="-336550" lvl="1" marL="914400" algn="ctr">
              <a:lnSpc>
                <a:spcPct val="115000"/>
              </a:lnSpc>
              <a:spcBef>
                <a:spcPts val="0"/>
              </a:spcBef>
              <a:spcAft>
                <a:spcPts val="0"/>
              </a:spcAft>
              <a:buSzPts val="1700"/>
              <a:buChar char="○"/>
              <a:defRPr/>
            </a:lvl2pPr>
            <a:lvl3pPr indent="-336550" lvl="2" marL="1371600" algn="ctr">
              <a:lnSpc>
                <a:spcPct val="115000"/>
              </a:lnSpc>
              <a:spcBef>
                <a:spcPts val="0"/>
              </a:spcBef>
              <a:spcAft>
                <a:spcPts val="0"/>
              </a:spcAft>
              <a:buSzPts val="1700"/>
              <a:buChar char="■"/>
              <a:defRPr/>
            </a:lvl3pPr>
            <a:lvl4pPr indent="-336550" lvl="3" marL="1828800" algn="ctr">
              <a:lnSpc>
                <a:spcPct val="115000"/>
              </a:lnSpc>
              <a:spcBef>
                <a:spcPts val="0"/>
              </a:spcBef>
              <a:spcAft>
                <a:spcPts val="0"/>
              </a:spcAft>
              <a:buSzPts val="1700"/>
              <a:buChar char="●"/>
              <a:defRPr/>
            </a:lvl4pPr>
            <a:lvl5pPr indent="-336550" lvl="4" marL="2286000" algn="ctr">
              <a:lnSpc>
                <a:spcPct val="115000"/>
              </a:lnSpc>
              <a:spcBef>
                <a:spcPts val="0"/>
              </a:spcBef>
              <a:spcAft>
                <a:spcPts val="0"/>
              </a:spcAft>
              <a:buSzPts val="1700"/>
              <a:buChar char="○"/>
              <a:defRPr/>
            </a:lvl5pPr>
            <a:lvl6pPr indent="-336550" lvl="5" marL="2743200" algn="ctr">
              <a:lnSpc>
                <a:spcPct val="115000"/>
              </a:lnSpc>
              <a:spcBef>
                <a:spcPts val="0"/>
              </a:spcBef>
              <a:spcAft>
                <a:spcPts val="0"/>
              </a:spcAft>
              <a:buSzPts val="1700"/>
              <a:buChar char="■"/>
              <a:defRPr/>
            </a:lvl6pPr>
            <a:lvl7pPr indent="-336550" lvl="6" marL="3200400" algn="ctr">
              <a:lnSpc>
                <a:spcPct val="115000"/>
              </a:lnSpc>
              <a:spcBef>
                <a:spcPts val="0"/>
              </a:spcBef>
              <a:spcAft>
                <a:spcPts val="0"/>
              </a:spcAft>
              <a:buSzPts val="1700"/>
              <a:buChar char="●"/>
              <a:defRPr/>
            </a:lvl7pPr>
            <a:lvl8pPr indent="-336550" lvl="7" marL="3657600" algn="ctr">
              <a:lnSpc>
                <a:spcPct val="115000"/>
              </a:lnSpc>
              <a:spcBef>
                <a:spcPts val="0"/>
              </a:spcBef>
              <a:spcAft>
                <a:spcPts val="0"/>
              </a:spcAft>
              <a:buSzPts val="1700"/>
              <a:buChar char="○"/>
              <a:defRPr/>
            </a:lvl8pPr>
            <a:lvl9pPr indent="-336550" lvl="8" marL="4114800" algn="ctr">
              <a:lnSpc>
                <a:spcPct val="115000"/>
              </a:lnSpc>
              <a:spcBef>
                <a:spcPts val="0"/>
              </a:spcBef>
              <a:spcAft>
                <a:spcPts val="0"/>
              </a:spcAft>
              <a:buSzPts val="1700"/>
              <a:buChar char="■"/>
              <a:defRPr/>
            </a:lvl9pPr>
          </a:lstStyle>
          <a:p/>
        </p:txBody>
      </p:sp>
      <p:sp>
        <p:nvSpPr>
          <p:cNvPr id="47" name="Google Shape;47;p25"/>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26"/>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7"/>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15" name="Google Shape;15;p17"/>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algn="l">
              <a:lnSpc>
                <a:spcPct val="115000"/>
              </a:lnSpc>
              <a:spcBef>
                <a:spcPts val="0"/>
              </a:spcBef>
              <a:spcAft>
                <a:spcPts val="0"/>
              </a:spcAft>
              <a:buSzPts val="2200"/>
              <a:buChar char="●"/>
              <a:defRPr/>
            </a:lvl1pPr>
            <a:lvl2pPr indent="-336550" lvl="1" marL="914400" algn="l">
              <a:lnSpc>
                <a:spcPct val="115000"/>
              </a:lnSpc>
              <a:spcBef>
                <a:spcPts val="0"/>
              </a:spcBef>
              <a:spcAft>
                <a:spcPts val="0"/>
              </a:spcAft>
              <a:buSzPts val="1700"/>
              <a:buChar char="○"/>
              <a:defRPr/>
            </a:lvl2pPr>
            <a:lvl3pPr indent="-336550" lvl="2" marL="1371600" algn="l">
              <a:lnSpc>
                <a:spcPct val="115000"/>
              </a:lnSpc>
              <a:spcBef>
                <a:spcPts val="0"/>
              </a:spcBef>
              <a:spcAft>
                <a:spcPts val="0"/>
              </a:spcAft>
              <a:buSzPts val="1700"/>
              <a:buChar char="■"/>
              <a:defRPr/>
            </a:lvl3pPr>
            <a:lvl4pPr indent="-336550" lvl="3" marL="1828800" algn="l">
              <a:lnSpc>
                <a:spcPct val="115000"/>
              </a:lnSpc>
              <a:spcBef>
                <a:spcPts val="0"/>
              </a:spcBef>
              <a:spcAft>
                <a:spcPts val="0"/>
              </a:spcAft>
              <a:buSzPts val="1700"/>
              <a:buChar char="●"/>
              <a:defRPr/>
            </a:lvl4pPr>
            <a:lvl5pPr indent="-336550" lvl="4" marL="2286000" algn="l">
              <a:lnSpc>
                <a:spcPct val="115000"/>
              </a:lnSpc>
              <a:spcBef>
                <a:spcPts val="0"/>
              </a:spcBef>
              <a:spcAft>
                <a:spcPts val="0"/>
              </a:spcAft>
              <a:buSzPts val="1700"/>
              <a:buChar char="○"/>
              <a:defRPr/>
            </a:lvl5pPr>
            <a:lvl6pPr indent="-336550" lvl="5" marL="2743200" algn="l">
              <a:lnSpc>
                <a:spcPct val="115000"/>
              </a:lnSpc>
              <a:spcBef>
                <a:spcPts val="0"/>
              </a:spcBef>
              <a:spcAft>
                <a:spcPts val="0"/>
              </a:spcAft>
              <a:buSzPts val="1700"/>
              <a:buChar char="■"/>
              <a:defRPr/>
            </a:lvl6pPr>
            <a:lvl7pPr indent="-336550" lvl="6" marL="3200400" algn="l">
              <a:lnSpc>
                <a:spcPct val="115000"/>
              </a:lnSpc>
              <a:spcBef>
                <a:spcPts val="0"/>
              </a:spcBef>
              <a:spcAft>
                <a:spcPts val="0"/>
              </a:spcAft>
              <a:buSzPts val="1700"/>
              <a:buChar char="●"/>
              <a:defRPr/>
            </a:lvl7pPr>
            <a:lvl8pPr indent="-336550" lvl="7" marL="3657600" algn="l">
              <a:lnSpc>
                <a:spcPct val="115000"/>
              </a:lnSpc>
              <a:spcBef>
                <a:spcPts val="0"/>
              </a:spcBef>
              <a:spcAft>
                <a:spcPts val="0"/>
              </a:spcAft>
              <a:buSzPts val="1700"/>
              <a:buChar char="○"/>
              <a:defRPr/>
            </a:lvl8pPr>
            <a:lvl9pPr indent="-336550" lvl="8" marL="4114800" algn="l">
              <a:lnSpc>
                <a:spcPct val="115000"/>
              </a:lnSpc>
              <a:spcBef>
                <a:spcPts val="0"/>
              </a:spcBef>
              <a:spcAft>
                <a:spcPts val="0"/>
              </a:spcAft>
              <a:buSzPts val="1700"/>
              <a:buChar char="■"/>
              <a:defRPr/>
            </a:lvl9pPr>
          </a:lstStyle>
          <a:p/>
        </p:txBody>
      </p:sp>
      <p:sp>
        <p:nvSpPr>
          <p:cNvPr id="16" name="Google Shape;16;p17"/>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8"/>
          <p:cNvSpPr txBox="1"/>
          <p:nvPr>
            <p:ph type="title"/>
          </p:nvPr>
        </p:nvSpPr>
        <p:spPr>
          <a:xfrm>
            <a:off x="342870" y="3250173"/>
            <a:ext cx="9372600" cy="1272000"/>
          </a:xfrm>
          <a:prstGeom prst="rect">
            <a:avLst/>
          </a:prstGeom>
          <a:noFill/>
          <a:ln>
            <a:noFill/>
          </a:ln>
        </p:spPr>
        <p:txBody>
          <a:bodyPr anchorCtr="0" anchor="ctr" bIns="113100" lIns="113100" spcFirstLastPara="1" rIns="113100" wrap="square" tIns="113100">
            <a:normAutofit/>
          </a:bodyPr>
          <a:lstStyle>
            <a:lvl1pPr lvl="0" algn="ctr">
              <a:lnSpc>
                <a:spcPct val="100000"/>
              </a:lnSpc>
              <a:spcBef>
                <a:spcPts val="0"/>
              </a:spcBef>
              <a:spcAft>
                <a:spcPts val="0"/>
              </a:spcAft>
              <a:buSzPts val="4500"/>
              <a:buNone/>
              <a:defRPr sz="4500"/>
            </a:lvl1pPr>
            <a:lvl2pPr lvl="1" algn="ctr">
              <a:lnSpc>
                <a:spcPct val="100000"/>
              </a:lnSpc>
              <a:spcBef>
                <a:spcPts val="0"/>
              </a:spcBef>
              <a:spcAft>
                <a:spcPts val="0"/>
              </a:spcAft>
              <a:buSzPts val="4500"/>
              <a:buNone/>
              <a:defRPr sz="4500"/>
            </a:lvl2pPr>
            <a:lvl3pPr lvl="2" algn="ctr">
              <a:lnSpc>
                <a:spcPct val="100000"/>
              </a:lnSpc>
              <a:spcBef>
                <a:spcPts val="0"/>
              </a:spcBef>
              <a:spcAft>
                <a:spcPts val="0"/>
              </a:spcAft>
              <a:buSzPts val="4500"/>
              <a:buNone/>
              <a:defRPr sz="4500"/>
            </a:lvl3pPr>
            <a:lvl4pPr lvl="3" algn="ctr">
              <a:lnSpc>
                <a:spcPct val="100000"/>
              </a:lnSpc>
              <a:spcBef>
                <a:spcPts val="0"/>
              </a:spcBef>
              <a:spcAft>
                <a:spcPts val="0"/>
              </a:spcAft>
              <a:buSzPts val="4500"/>
              <a:buNone/>
              <a:defRPr sz="4500"/>
            </a:lvl4pPr>
            <a:lvl5pPr lvl="4" algn="ctr">
              <a:lnSpc>
                <a:spcPct val="100000"/>
              </a:lnSpc>
              <a:spcBef>
                <a:spcPts val="0"/>
              </a:spcBef>
              <a:spcAft>
                <a:spcPts val="0"/>
              </a:spcAft>
              <a:buSzPts val="4500"/>
              <a:buNone/>
              <a:defRPr sz="4500"/>
            </a:lvl5pPr>
            <a:lvl6pPr lvl="5" algn="ctr">
              <a:lnSpc>
                <a:spcPct val="100000"/>
              </a:lnSpc>
              <a:spcBef>
                <a:spcPts val="0"/>
              </a:spcBef>
              <a:spcAft>
                <a:spcPts val="0"/>
              </a:spcAft>
              <a:buSzPts val="4500"/>
              <a:buNone/>
              <a:defRPr sz="4500"/>
            </a:lvl6pPr>
            <a:lvl7pPr lvl="6" algn="ctr">
              <a:lnSpc>
                <a:spcPct val="100000"/>
              </a:lnSpc>
              <a:spcBef>
                <a:spcPts val="0"/>
              </a:spcBef>
              <a:spcAft>
                <a:spcPts val="0"/>
              </a:spcAft>
              <a:buSzPts val="4500"/>
              <a:buNone/>
              <a:defRPr sz="4500"/>
            </a:lvl7pPr>
            <a:lvl8pPr lvl="7" algn="ctr">
              <a:lnSpc>
                <a:spcPct val="100000"/>
              </a:lnSpc>
              <a:spcBef>
                <a:spcPts val="0"/>
              </a:spcBef>
              <a:spcAft>
                <a:spcPts val="0"/>
              </a:spcAft>
              <a:buSzPts val="4500"/>
              <a:buNone/>
              <a:defRPr sz="4500"/>
            </a:lvl8pPr>
            <a:lvl9pPr lvl="8" algn="ctr">
              <a:lnSpc>
                <a:spcPct val="100000"/>
              </a:lnSpc>
              <a:spcBef>
                <a:spcPts val="0"/>
              </a:spcBef>
              <a:spcAft>
                <a:spcPts val="0"/>
              </a:spcAft>
              <a:buSzPts val="4500"/>
              <a:buNone/>
              <a:defRPr sz="4500"/>
            </a:lvl9pPr>
          </a:lstStyle>
          <a:p/>
        </p:txBody>
      </p:sp>
      <p:sp>
        <p:nvSpPr>
          <p:cNvPr id="19" name="Google Shape;19;p18"/>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9"/>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22" name="Google Shape;22;p19"/>
          <p:cNvSpPr txBox="1"/>
          <p:nvPr>
            <p:ph idx="1" type="body"/>
          </p:nvPr>
        </p:nvSpPr>
        <p:spPr>
          <a:xfrm>
            <a:off x="342870" y="1741518"/>
            <a:ext cx="4399800" cy="5162700"/>
          </a:xfrm>
          <a:prstGeom prst="rect">
            <a:avLst/>
          </a:prstGeom>
          <a:noFill/>
          <a:ln>
            <a:noFill/>
          </a:ln>
        </p:spPr>
        <p:txBody>
          <a:bodyPr anchorCtr="0" anchor="t" bIns="113100" lIns="113100" spcFirstLastPara="1" rIns="113100" wrap="square" tIns="113100">
            <a:normAutofit/>
          </a:bodyPr>
          <a:lstStyle>
            <a:lvl1pPr indent="-336550" lvl="0" marL="457200" algn="l">
              <a:lnSpc>
                <a:spcPct val="115000"/>
              </a:lnSpc>
              <a:spcBef>
                <a:spcPts val="0"/>
              </a:spcBef>
              <a:spcAft>
                <a:spcPts val="0"/>
              </a:spcAft>
              <a:buSzPts val="1700"/>
              <a:buChar char="●"/>
              <a:defRPr sz="17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23" name="Google Shape;23;p19"/>
          <p:cNvSpPr txBox="1"/>
          <p:nvPr>
            <p:ph idx="2" type="body"/>
          </p:nvPr>
        </p:nvSpPr>
        <p:spPr>
          <a:xfrm>
            <a:off x="5315640" y="1741518"/>
            <a:ext cx="4399800" cy="5162700"/>
          </a:xfrm>
          <a:prstGeom prst="rect">
            <a:avLst/>
          </a:prstGeom>
          <a:noFill/>
          <a:ln>
            <a:noFill/>
          </a:ln>
        </p:spPr>
        <p:txBody>
          <a:bodyPr anchorCtr="0" anchor="t" bIns="113100" lIns="113100" spcFirstLastPara="1" rIns="113100" wrap="square" tIns="113100">
            <a:normAutofit/>
          </a:bodyPr>
          <a:lstStyle>
            <a:lvl1pPr indent="-336550" lvl="0" marL="457200" algn="l">
              <a:lnSpc>
                <a:spcPct val="115000"/>
              </a:lnSpc>
              <a:spcBef>
                <a:spcPts val="0"/>
              </a:spcBef>
              <a:spcAft>
                <a:spcPts val="0"/>
              </a:spcAft>
              <a:buSzPts val="1700"/>
              <a:buChar char="●"/>
              <a:defRPr sz="17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24" name="Google Shape;24;p19"/>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20"/>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27" name="Google Shape;27;p20"/>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21"/>
          <p:cNvSpPr txBox="1"/>
          <p:nvPr>
            <p:ph type="title"/>
          </p:nvPr>
        </p:nvSpPr>
        <p:spPr>
          <a:xfrm>
            <a:off x="342870" y="839573"/>
            <a:ext cx="3088800" cy="1141800"/>
          </a:xfrm>
          <a:prstGeom prst="rect">
            <a:avLst/>
          </a:prstGeom>
          <a:noFill/>
          <a:ln>
            <a:noFill/>
          </a:ln>
        </p:spPr>
        <p:txBody>
          <a:bodyPr anchorCtr="0" anchor="b" bIns="113100" lIns="113100" spcFirstLastPara="1" rIns="113100" wrap="square" tIns="113100">
            <a:norm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30" name="Google Shape;30;p21"/>
          <p:cNvSpPr txBox="1"/>
          <p:nvPr>
            <p:ph idx="1" type="body"/>
          </p:nvPr>
        </p:nvSpPr>
        <p:spPr>
          <a:xfrm>
            <a:off x="342870" y="2099840"/>
            <a:ext cx="3088800" cy="4804500"/>
          </a:xfrm>
          <a:prstGeom prst="rect">
            <a:avLst/>
          </a:prstGeom>
          <a:noFill/>
          <a:ln>
            <a:noFill/>
          </a:ln>
        </p:spPr>
        <p:txBody>
          <a:bodyPr anchorCtr="0" anchor="t" bIns="113100" lIns="113100" spcFirstLastPara="1" rIns="113100" wrap="square" tIns="113100">
            <a:normAutofit/>
          </a:bodyPr>
          <a:lstStyle>
            <a:lvl1pPr indent="-323850" lvl="0" marL="457200" algn="l">
              <a:lnSpc>
                <a:spcPct val="115000"/>
              </a:lnSpc>
              <a:spcBef>
                <a:spcPts val="0"/>
              </a:spcBef>
              <a:spcAft>
                <a:spcPts val="0"/>
              </a:spcAft>
              <a:buSzPts val="1500"/>
              <a:buChar char="●"/>
              <a:defRPr sz="15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31" name="Google Shape;31;p21"/>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2"/>
          <p:cNvSpPr txBox="1"/>
          <p:nvPr>
            <p:ph type="title"/>
          </p:nvPr>
        </p:nvSpPr>
        <p:spPr>
          <a:xfrm>
            <a:off x="539275" y="680227"/>
            <a:ext cx="7004700" cy="6181800"/>
          </a:xfrm>
          <a:prstGeom prst="rect">
            <a:avLst/>
          </a:prstGeom>
          <a:noFill/>
          <a:ln>
            <a:noFill/>
          </a:ln>
        </p:spPr>
        <p:txBody>
          <a:bodyPr anchorCtr="0" anchor="ctr" bIns="113100" lIns="113100" spcFirstLastPara="1" rIns="113100" wrap="square" tIns="113100">
            <a:normAutofit/>
          </a:bodyPr>
          <a:lstStyle>
            <a:lvl1pPr lvl="0" algn="l">
              <a:lnSpc>
                <a:spcPct val="100000"/>
              </a:lnSpc>
              <a:spcBef>
                <a:spcPts val="0"/>
              </a:spcBef>
              <a:spcAft>
                <a:spcPts val="0"/>
              </a:spcAft>
              <a:buSzPts val="5900"/>
              <a:buNone/>
              <a:defRPr sz="5900"/>
            </a:lvl1pPr>
            <a:lvl2pPr lvl="1" algn="l">
              <a:lnSpc>
                <a:spcPct val="100000"/>
              </a:lnSpc>
              <a:spcBef>
                <a:spcPts val="0"/>
              </a:spcBef>
              <a:spcAft>
                <a:spcPts val="0"/>
              </a:spcAft>
              <a:buSzPts val="5900"/>
              <a:buNone/>
              <a:defRPr sz="5900"/>
            </a:lvl2pPr>
            <a:lvl3pPr lvl="2" algn="l">
              <a:lnSpc>
                <a:spcPct val="100000"/>
              </a:lnSpc>
              <a:spcBef>
                <a:spcPts val="0"/>
              </a:spcBef>
              <a:spcAft>
                <a:spcPts val="0"/>
              </a:spcAft>
              <a:buSzPts val="5900"/>
              <a:buNone/>
              <a:defRPr sz="5900"/>
            </a:lvl3pPr>
            <a:lvl4pPr lvl="3" algn="l">
              <a:lnSpc>
                <a:spcPct val="100000"/>
              </a:lnSpc>
              <a:spcBef>
                <a:spcPts val="0"/>
              </a:spcBef>
              <a:spcAft>
                <a:spcPts val="0"/>
              </a:spcAft>
              <a:buSzPts val="5900"/>
              <a:buNone/>
              <a:defRPr sz="5900"/>
            </a:lvl4pPr>
            <a:lvl5pPr lvl="4" algn="l">
              <a:lnSpc>
                <a:spcPct val="100000"/>
              </a:lnSpc>
              <a:spcBef>
                <a:spcPts val="0"/>
              </a:spcBef>
              <a:spcAft>
                <a:spcPts val="0"/>
              </a:spcAft>
              <a:buSzPts val="5900"/>
              <a:buNone/>
              <a:defRPr sz="5900"/>
            </a:lvl5pPr>
            <a:lvl6pPr lvl="5" algn="l">
              <a:lnSpc>
                <a:spcPct val="100000"/>
              </a:lnSpc>
              <a:spcBef>
                <a:spcPts val="0"/>
              </a:spcBef>
              <a:spcAft>
                <a:spcPts val="0"/>
              </a:spcAft>
              <a:buSzPts val="5900"/>
              <a:buNone/>
              <a:defRPr sz="5900"/>
            </a:lvl6pPr>
            <a:lvl7pPr lvl="6" algn="l">
              <a:lnSpc>
                <a:spcPct val="100000"/>
              </a:lnSpc>
              <a:spcBef>
                <a:spcPts val="0"/>
              </a:spcBef>
              <a:spcAft>
                <a:spcPts val="0"/>
              </a:spcAft>
              <a:buSzPts val="5900"/>
              <a:buNone/>
              <a:defRPr sz="5900"/>
            </a:lvl7pPr>
            <a:lvl8pPr lvl="7" algn="l">
              <a:lnSpc>
                <a:spcPct val="100000"/>
              </a:lnSpc>
              <a:spcBef>
                <a:spcPts val="0"/>
              </a:spcBef>
              <a:spcAft>
                <a:spcPts val="0"/>
              </a:spcAft>
              <a:buSzPts val="5900"/>
              <a:buNone/>
              <a:defRPr sz="5900"/>
            </a:lvl8pPr>
            <a:lvl9pPr lvl="8" algn="l">
              <a:lnSpc>
                <a:spcPct val="100000"/>
              </a:lnSpc>
              <a:spcBef>
                <a:spcPts val="0"/>
              </a:spcBef>
              <a:spcAft>
                <a:spcPts val="0"/>
              </a:spcAft>
              <a:buSzPts val="5900"/>
              <a:buNone/>
              <a:defRPr sz="5900"/>
            </a:lvl9pPr>
          </a:lstStyle>
          <a:p/>
        </p:txBody>
      </p:sp>
      <p:sp>
        <p:nvSpPr>
          <p:cNvPr id="34" name="Google Shape;34;p22"/>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23"/>
          <p:cNvSpPr/>
          <p:nvPr/>
        </p:nvSpPr>
        <p:spPr>
          <a:xfrm>
            <a:off x="5029200" y="-189"/>
            <a:ext cx="5029200" cy="7772400"/>
          </a:xfrm>
          <a:prstGeom prst="rect">
            <a:avLst/>
          </a:prstGeom>
          <a:solidFill>
            <a:schemeClr val="lt2"/>
          </a:solidFill>
          <a:ln>
            <a:noFill/>
          </a:ln>
        </p:spPr>
        <p:txBody>
          <a:bodyPr anchorCtr="0" anchor="ctr" bIns="113100" lIns="113100" spcFirstLastPara="1" rIns="113100" wrap="square" tIns="1131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3"/>
          <p:cNvSpPr txBox="1"/>
          <p:nvPr>
            <p:ph type="title"/>
          </p:nvPr>
        </p:nvSpPr>
        <p:spPr>
          <a:xfrm>
            <a:off x="292050" y="1863464"/>
            <a:ext cx="4449600" cy="22398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38" name="Google Shape;38;p23"/>
          <p:cNvSpPr txBox="1"/>
          <p:nvPr>
            <p:ph idx="1" type="subTitle"/>
          </p:nvPr>
        </p:nvSpPr>
        <p:spPr>
          <a:xfrm>
            <a:off x="292050" y="4235758"/>
            <a:ext cx="4449600" cy="1866300"/>
          </a:xfrm>
          <a:prstGeom prst="rect">
            <a:avLst/>
          </a:prstGeom>
          <a:noFill/>
          <a:ln>
            <a:noFill/>
          </a:ln>
        </p:spPr>
        <p:txBody>
          <a:bodyPr anchorCtr="0" anchor="t" bIns="113100" lIns="113100" spcFirstLastPara="1" rIns="113100" wrap="square" tIns="11310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23"/>
          <p:cNvSpPr txBox="1"/>
          <p:nvPr>
            <p:ph idx="2" type="body"/>
          </p:nvPr>
        </p:nvSpPr>
        <p:spPr>
          <a:xfrm>
            <a:off x="5433450" y="1094158"/>
            <a:ext cx="4220700" cy="5583600"/>
          </a:xfrm>
          <a:prstGeom prst="rect">
            <a:avLst/>
          </a:prstGeom>
          <a:noFill/>
          <a:ln>
            <a:noFill/>
          </a:ln>
        </p:spPr>
        <p:txBody>
          <a:bodyPr anchorCtr="0" anchor="ctr" bIns="113100" lIns="113100" spcFirstLastPara="1" rIns="113100" wrap="square" tIns="113100">
            <a:normAutofit/>
          </a:bodyPr>
          <a:lstStyle>
            <a:lvl1pPr indent="-368300" lvl="0" marL="457200" algn="l">
              <a:lnSpc>
                <a:spcPct val="115000"/>
              </a:lnSpc>
              <a:spcBef>
                <a:spcPts val="0"/>
              </a:spcBef>
              <a:spcAft>
                <a:spcPts val="0"/>
              </a:spcAft>
              <a:buSzPts val="2200"/>
              <a:buChar char="●"/>
              <a:defRPr/>
            </a:lvl1pPr>
            <a:lvl2pPr indent="-336550" lvl="1" marL="914400" algn="l">
              <a:lnSpc>
                <a:spcPct val="115000"/>
              </a:lnSpc>
              <a:spcBef>
                <a:spcPts val="0"/>
              </a:spcBef>
              <a:spcAft>
                <a:spcPts val="0"/>
              </a:spcAft>
              <a:buSzPts val="1700"/>
              <a:buChar char="○"/>
              <a:defRPr/>
            </a:lvl2pPr>
            <a:lvl3pPr indent="-336550" lvl="2" marL="1371600" algn="l">
              <a:lnSpc>
                <a:spcPct val="115000"/>
              </a:lnSpc>
              <a:spcBef>
                <a:spcPts val="0"/>
              </a:spcBef>
              <a:spcAft>
                <a:spcPts val="0"/>
              </a:spcAft>
              <a:buSzPts val="1700"/>
              <a:buChar char="■"/>
              <a:defRPr/>
            </a:lvl3pPr>
            <a:lvl4pPr indent="-336550" lvl="3" marL="1828800" algn="l">
              <a:lnSpc>
                <a:spcPct val="115000"/>
              </a:lnSpc>
              <a:spcBef>
                <a:spcPts val="0"/>
              </a:spcBef>
              <a:spcAft>
                <a:spcPts val="0"/>
              </a:spcAft>
              <a:buSzPts val="1700"/>
              <a:buChar char="●"/>
              <a:defRPr/>
            </a:lvl4pPr>
            <a:lvl5pPr indent="-336550" lvl="4" marL="2286000" algn="l">
              <a:lnSpc>
                <a:spcPct val="115000"/>
              </a:lnSpc>
              <a:spcBef>
                <a:spcPts val="0"/>
              </a:spcBef>
              <a:spcAft>
                <a:spcPts val="0"/>
              </a:spcAft>
              <a:buSzPts val="1700"/>
              <a:buChar char="○"/>
              <a:defRPr/>
            </a:lvl5pPr>
            <a:lvl6pPr indent="-336550" lvl="5" marL="2743200" algn="l">
              <a:lnSpc>
                <a:spcPct val="115000"/>
              </a:lnSpc>
              <a:spcBef>
                <a:spcPts val="0"/>
              </a:spcBef>
              <a:spcAft>
                <a:spcPts val="0"/>
              </a:spcAft>
              <a:buSzPts val="1700"/>
              <a:buChar char="■"/>
              <a:defRPr/>
            </a:lvl6pPr>
            <a:lvl7pPr indent="-336550" lvl="6" marL="3200400" algn="l">
              <a:lnSpc>
                <a:spcPct val="115000"/>
              </a:lnSpc>
              <a:spcBef>
                <a:spcPts val="0"/>
              </a:spcBef>
              <a:spcAft>
                <a:spcPts val="0"/>
              </a:spcAft>
              <a:buSzPts val="1700"/>
              <a:buChar char="●"/>
              <a:defRPr/>
            </a:lvl7pPr>
            <a:lvl8pPr indent="-336550" lvl="7" marL="3657600" algn="l">
              <a:lnSpc>
                <a:spcPct val="115000"/>
              </a:lnSpc>
              <a:spcBef>
                <a:spcPts val="0"/>
              </a:spcBef>
              <a:spcAft>
                <a:spcPts val="0"/>
              </a:spcAft>
              <a:buSzPts val="1700"/>
              <a:buChar char="○"/>
              <a:defRPr/>
            </a:lvl8pPr>
            <a:lvl9pPr indent="-336550" lvl="8" marL="4114800" algn="l">
              <a:lnSpc>
                <a:spcPct val="115000"/>
              </a:lnSpc>
              <a:spcBef>
                <a:spcPts val="0"/>
              </a:spcBef>
              <a:spcAft>
                <a:spcPts val="0"/>
              </a:spcAft>
              <a:buSzPts val="1700"/>
              <a:buChar char="■"/>
              <a:defRPr/>
            </a:lvl9pPr>
          </a:lstStyle>
          <a:p/>
        </p:txBody>
      </p:sp>
      <p:sp>
        <p:nvSpPr>
          <p:cNvPr id="40" name="Google Shape;40;p23"/>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24"/>
          <p:cNvSpPr txBox="1"/>
          <p:nvPr>
            <p:ph idx="1" type="body"/>
          </p:nvPr>
        </p:nvSpPr>
        <p:spPr>
          <a:xfrm>
            <a:off x="342870" y="6392869"/>
            <a:ext cx="6598800" cy="914400"/>
          </a:xfrm>
          <a:prstGeom prst="rect">
            <a:avLst/>
          </a:prstGeom>
          <a:noFill/>
          <a:ln>
            <a:noFill/>
          </a:ln>
        </p:spPr>
        <p:txBody>
          <a:bodyPr anchorCtr="0" anchor="ctr" bIns="113100" lIns="113100" spcFirstLastPara="1" rIns="113100" wrap="square" tIns="113100">
            <a:normAutofit/>
          </a:bodyPr>
          <a:lstStyle>
            <a:lvl1pPr indent="-228600" lvl="0" marL="457200" algn="l">
              <a:lnSpc>
                <a:spcPct val="100000"/>
              </a:lnSpc>
              <a:spcBef>
                <a:spcPts val="0"/>
              </a:spcBef>
              <a:spcAft>
                <a:spcPts val="0"/>
              </a:spcAft>
              <a:buSzPts val="2200"/>
              <a:buNone/>
              <a:defRPr/>
            </a:lvl1pPr>
          </a:lstStyle>
          <a:p/>
        </p:txBody>
      </p:sp>
      <p:sp>
        <p:nvSpPr>
          <p:cNvPr id="43" name="Google Shape;43;p24"/>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5"/>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9pPr>
          </a:lstStyle>
          <a:p/>
        </p:txBody>
      </p:sp>
      <p:sp>
        <p:nvSpPr>
          <p:cNvPr id="7" name="Google Shape;7;p15"/>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marR="0" rtl="0" algn="l">
              <a:lnSpc>
                <a:spcPct val="115000"/>
              </a:lnSpc>
              <a:spcBef>
                <a:spcPts val="0"/>
              </a:spcBef>
              <a:spcAft>
                <a:spcPts val="0"/>
              </a:spcAft>
              <a:buClr>
                <a:schemeClr val="dk2"/>
              </a:buClr>
              <a:buSzPts val="2200"/>
              <a:buFont typeface="Arial"/>
              <a:buChar char="●"/>
              <a:defRPr b="0" i="0" sz="2200" u="none" cap="none" strike="noStrike">
                <a:solidFill>
                  <a:schemeClr val="dk2"/>
                </a:solidFill>
                <a:latin typeface="Arial"/>
                <a:ea typeface="Arial"/>
                <a:cs typeface="Arial"/>
                <a:sym typeface="Arial"/>
              </a:defRPr>
            </a:lvl1pPr>
            <a:lvl2pPr indent="-336550" lvl="1" marL="9144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2pPr>
            <a:lvl3pPr indent="-336550" lvl="2" marL="13716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3pPr>
            <a:lvl4pPr indent="-336550" lvl="3" marL="18288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4pPr>
            <a:lvl5pPr indent="-336550" lvl="4" marL="22860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5pPr>
            <a:lvl6pPr indent="-336550" lvl="5" marL="27432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6pPr>
            <a:lvl7pPr indent="-336550" lvl="6" marL="32004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7pPr>
            <a:lvl8pPr indent="-336550" lvl="7" marL="36576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8pPr>
            <a:lvl9pPr indent="-336550" lvl="8" marL="41148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9pPr>
          </a:lstStyle>
          <a:p/>
        </p:txBody>
      </p:sp>
      <p:sp>
        <p:nvSpPr>
          <p:cNvPr id="8" name="Google Shape;8;p15"/>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ph type="ctrTitle"/>
          </p:nvPr>
        </p:nvSpPr>
        <p:spPr>
          <a:xfrm>
            <a:off x="342900" y="1626428"/>
            <a:ext cx="9372600" cy="1139100"/>
          </a:xfrm>
          <a:prstGeom prst="rect">
            <a:avLst/>
          </a:prstGeom>
          <a:noFill/>
          <a:ln>
            <a:noFill/>
          </a:ln>
        </p:spPr>
        <p:txBody>
          <a:bodyPr anchorCtr="0" anchor="b" bIns="113100" lIns="113100" spcFirstLastPara="1" rIns="113100" wrap="square" tIns="113100">
            <a:normAutofit fontScale="90000"/>
          </a:bodyPr>
          <a:lstStyle/>
          <a:p>
            <a:pPr indent="0" lvl="0" marL="0" rtl="0" algn="ctr">
              <a:lnSpc>
                <a:spcPct val="100000"/>
              </a:lnSpc>
              <a:spcBef>
                <a:spcPts val="0"/>
              </a:spcBef>
              <a:spcAft>
                <a:spcPts val="0"/>
              </a:spcAft>
              <a:buSzPct val="111111"/>
              <a:buNone/>
            </a:pPr>
            <a:r>
              <a:rPr lang="en"/>
              <a:t>4th Grade Pacing Tool</a:t>
            </a:r>
            <a:endParaRPr/>
          </a:p>
        </p:txBody>
      </p:sp>
      <p:sp>
        <p:nvSpPr>
          <p:cNvPr id="55" name="Google Shape;55;p1"/>
          <p:cNvSpPr txBox="1"/>
          <p:nvPr/>
        </p:nvSpPr>
        <p:spPr>
          <a:xfrm>
            <a:off x="452250" y="3073900"/>
            <a:ext cx="9153900" cy="3570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1100"/>
              <a:buFont typeface="Arial"/>
              <a:buNone/>
            </a:pPr>
            <a:r>
              <a:rPr b="0" i="0" lang="en" sz="2200" u="none" cap="none" strike="noStrike">
                <a:solidFill>
                  <a:schemeClr val="dk1"/>
                </a:solidFill>
                <a:latin typeface="Arial"/>
                <a:ea typeface="Arial"/>
                <a:cs typeface="Arial"/>
                <a:sym typeface="Arial"/>
              </a:rPr>
              <a:t>This interactive pacing tool was created to use in conjunction with the Weekly Pacing Guide to support instructional pacing decisions. Simply drag and drop lessons into the table to meet your needs. It includes lessons from each skill section of your resources. Four weeks are allotted for the Literacy Launch lessons and two weeks for each skill of informational/opinion and narrative. Any lessons in green are considered foundational lessons. Those lessons in yellow support or enhance the foundational skills and can be utilized for necessary scaffolding, for intervention, or for review and reinforcement. Once copied, this tool is customizable to your timeframes and preferences.</a:t>
            </a:r>
            <a:endParaRPr b="0" i="0" sz="25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graphicFrame>
        <p:nvGraphicFramePr>
          <p:cNvPr id="193" name="Google Shape;193;p9"/>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94" name="Google Shape;194;p9"/>
          <p:cNvSpPr txBox="1"/>
          <p:nvPr/>
        </p:nvSpPr>
        <p:spPr>
          <a:xfrm>
            <a:off x="-4117700" y="12273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Irrelevant Details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95" name="Google Shape;195;p9"/>
          <p:cNvSpPr txBox="1"/>
          <p:nvPr/>
        </p:nvSpPr>
        <p:spPr>
          <a:xfrm>
            <a:off x="-4117700" y="22693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General or Specific?</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196" name="Google Shape;196;p9"/>
          <p:cNvSpPr txBox="1"/>
          <p:nvPr/>
        </p:nvSpPr>
        <p:spPr>
          <a:xfrm>
            <a:off x="-4117700" y="1854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Story Critical Character, Setting, Object </a:t>
            </a:r>
            <a:endParaRPr b="1" i="0" sz="1400" u="none" cap="none" strike="noStrike">
              <a:solidFill>
                <a:schemeClr val="dk1"/>
              </a:solidFill>
              <a:latin typeface="Arial"/>
              <a:ea typeface="Arial"/>
              <a:cs typeface="Arial"/>
              <a:sym typeface="Arial"/>
            </a:endParaRPr>
          </a:p>
        </p:txBody>
      </p:sp>
      <p:sp>
        <p:nvSpPr>
          <p:cNvPr id="197" name="Google Shape;197;p9"/>
          <p:cNvSpPr txBox="1"/>
          <p:nvPr/>
        </p:nvSpPr>
        <p:spPr>
          <a:xfrm>
            <a:off x="-4117700" y="3311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Story Critical Elements in Literature </a:t>
            </a:r>
            <a:endParaRPr b="1" i="0" sz="1400" u="none" cap="none" strike="noStrike">
              <a:solidFill>
                <a:schemeClr val="dk1"/>
              </a:solidFill>
              <a:latin typeface="Arial"/>
              <a:ea typeface="Arial"/>
              <a:cs typeface="Arial"/>
              <a:sym typeface="Arial"/>
            </a:endParaRPr>
          </a:p>
        </p:txBody>
      </p:sp>
      <p:sp>
        <p:nvSpPr>
          <p:cNvPr id="198" name="Google Shape;198;p9"/>
          <p:cNvSpPr txBox="1"/>
          <p:nvPr/>
        </p:nvSpPr>
        <p:spPr>
          <a:xfrm>
            <a:off x="-4117700" y="44167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Creating Elaborative Segments </a:t>
            </a:r>
            <a:endParaRPr b="1" i="0" sz="1400" u="none" cap="none" strike="noStrike">
              <a:solidFill>
                <a:schemeClr val="dk1"/>
              </a:solidFill>
              <a:latin typeface="Arial"/>
              <a:ea typeface="Arial"/>
              <a:cs typeface="Arial"/>
              <a:sym typeface="Arial"/>
            </a:endParaRPr>
          </a:p>
        </p:txBody>
      </p:sp>
      <p:sp>
        <p:nvSpPr>
          <p:cNvPr id="199" name="Google Shape;199;p9"/>
          <p:cNvSpPr txBox="1"/>
          <p:nvPr/>
        </p:nvSpPr>
        <p:spPr>
          <a:xfrm>
            <a:off x="-4117700" y="552223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Elaborative Detail- Reading with Author’s Eyes</a:t>
            </a:r>
            <a:endParaRPr b="1" i="0" sz="1400" u="none" cap="none" strike="noStrike">
              <a:solidFill>
                <a:schemeClr val="dk1"/>
              </a:solidFill>
              <a:latin typeface="Arial"/>
              <a:ea typeface="Arial"/>
              <a:cs typeface="Arial"/>
              <a:sym typeface="Arial"/>
            </a:endParaRPr>
          </a:p>
        </p:txBody>
      </p:sp>
      <p:sp>
        <p:nvSpPr>
          <p:cNvPr id="200" name="Google Shape;200;p9"/>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Elaborative Detail</a:t>
            </a:r>
            <a:endParaRPr/>
          </a:p>
        </p:txBody>
      </p:sp>
      <p:sp>
        <p:nvSpPr>
          <p:cNvPr id="201" name="Google Shape;201;p9"/>
          <p:cNvSpPr txBox="1"/>
          <p:nvPr/>
        </p:nvSpPr>
        <p:spPr>
          <a:xfrm>
            <a:off x="-2050850" y="1854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7: Flip the Sentence Subject</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202" name="Google Shape;202;p9"/>
          <p:cNvSpPr txBox="1"/>
          <p:nvPr/>
        </p:nvSpPr>
        <p:spPr>
          <a:xfrm>
            <a:off x="-2050850" y="12273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Feelings and Showing or Telling</a:t>
            </a:r>
            <a:endParaRPr b="1" i="0" sz="1400" u="none" cap="none" strike="noStrike">
              <a:solidFill>
                <a:schemeClr val="dk1"/>
              </a:solidFill>
              <a:latin typeface="Arial"/>
              <a:ea typeface="Arial"/>
              <a:cs typeface="Arial"/>
              <a:sym typeface="Arial"/>
            </a:endParaRPr>
          </a:p>
        </p:txBody>
      </p:sp>
      <p:sp>
        <p:nvSpPr>
          <p:cNvPr id="203" name="Google Shape;203;p9"/>
          <p:cNvSpPr txBox="1"/>
          <p:nvPr/>
        </p:nvSpPr>
        <p:spPr>
          <a:xfrm>
            <a:off x="-2058837" y="226933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04" name="Google Shape;204;p9"/>
          <p:cNvSpPr txBox="1"/>
          <p:nvPr/>
        </p:nvSpPr>
        <p:spPr>
          <a:xfrm>
            <a:off x="-2058837" y="3311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05" name="Google Shape;205;p9"/>
          <p:cNvSpPr txBox="1"/>
          <p:nvPr/>
        </p:nvSpPr>
        <p:spPr>
          <a:xfrm>
            <a:off x="-2058850" y="442943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10: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graphicFrame>
        <p:nvGraphicFramePr>
          <p:cNvPr id="210" name="Google Shape;210;p10"/>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11" name="Google Shape;211;p10"/>
          <p:cNvSpPr txBox="1"/>
          <p:nvPr/>
        </p:nvSpPr>
        <p:spPr>
          <a:xfrm>
            <a:off x="-2058825" y="24292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Analyze the Beginning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2" name="Google Shape;212;p10"/>
          <p:cNvSpPr txBox="1"/>
          <p:nvPr/>
        </p:nvSpPr>
        <p:spPr>
          <a:xfrm>
            <a:off x="-2058825" y="35010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Revising Story Beginnings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13" name="Google Shape;213;p10"/>
          <p:cNvSpPr txBox="1"/>
          <p:nvPr/>
        </p:nvSpPr>
        <p:spPr>
          <a:xfrm>
            <a:off x="-2058825" y="13574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Starting Off on the Right Foot</a:t>
            </a:r>
            <a:endParaRPr b="1" i="0" sz="1400" u="none" cap="none" strike="noStrike">
              <a:solidFill>
                <a:schemeClr val="dk1"/>
              </a:solidFill>
              <a:latin typeface="Arial"/>
              <a:ea typeface="Arial"/>
              <a:cs typeface="Arial"/>
              <a:sym typeface="Arial"/>
            </a:endParaRPr>
          </a:p>
        </p:txBody>
      </p:sp>
      <p:sp>
        <p:nvSpPr>
          <p:cNvPr id="214" name="Google Shape;214;p10"/>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Beginnings</a:t>
            </a:r>
            <a:endParaRPr/>
          </a:p>
        </p:txBody>
      </p:sp>
      <p:sp>
        <p:nvSpPr>
          <p:cNvPr id="215" name="Google Shape;215;p10"/>
          <p:cNvSpPr txBox="1"/>
          <p:nvPr/>
        </p:nvSpPr>
        <p:spPr>
          <a:xfrm>
            <a:off x="-2058837" y="457278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6" name="Google Shape;216;p10"/>
          <p:cNvSpPr txBox="1"/>
          <p:nvPr/>
        </p:nvSpPr>
        <p:spPr>
          <a:xfrm>
            <a:off x="-2058837" y="5644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7" name="Google Shape;217;p10"/>
          <p:cNvSpPr txBox="1"/>
          <p:nvPr/>
        </p:nvSpPr>
        <p:spPr>
          <a:xfrm>
            <a:off x="-2058825" y="67163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graphicFrame>
        <p:nvGraphicFramePr>
          <p:cNvPr id="222" name="Google Shape;222;gef5c2e6371_0_12"/>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23" name="Google Shape;223;gef5c2e6371_0_12"/>
          <p:cNvSpPr txBox="1"/>
          <p:nvPr/>
        </p:nvSpPr>
        <p:spPr>
          <a:xfrm>
            <a:off x="-2016200" y="1348882"/>
            <a:ext cx="1956600" cy="10503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Day 2- Share Summary, identify Critical character/ Setting/ Object</a:t>
            </a:r>
            <a:endParaRPr b="1" i="0" sz="1200" u="none" cap="none" strike="noStrike">
              <a:solidFill>
                <a:schemeClr val="dk1"/>
              </a:solidFill>
              <a:latin typeface="Arial"/>
              <a:ea typeface="Arial"/>
              <a:cs typeface="Arial"/>
              <a:sym typeface="Arial"/>
            </a:endParaRPr>
          </a:p>
        </p:txBody>
      </p:sp>
      <p:sp>
        <p:nvSpPr>
          <p:cNvPr id="224" name="Google Shape;224;gef5c2e6371_0_12"/>
          <p:cNvSpPr txBox="1"/>
          <p:nvPr/>
        </p:nvSpPr>
        <p:spPr>
          <a:xfrm>
            <a:off x="-2032800" y="24757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3- Write Beginning</a:t>
            </a:r>
            <a:endParaRPr b="1" i="0" sz="1400" u="none" cap="none" strike="noStrike">
              <a:solidFill>
                <a:schemeClr val="dk1"/>
              </a:solidFill>
              <a:latin typeface="Arial"/>
              <a:ea typeface="Arial"/>
              <a:cs typeface="Arial"/>
              <a:sym typeface="Arial"/>
            </a:endParaRPr>
          </a:p>
        </p:txBody>
      </p:sp>
      <p:sp>
        <p:nvSpPr>
          <p:cNvPr id="225" name="Google Shape;225;gef5c2e6371_0_12"/>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Day 1- Introduce Assignment, Create Summarizing Framework</a:t>
            </a:r>
            <a:endParaRPr b="1" i="0" sz="1400" u="none" cap="none" strike="noStrike">
              <a:solidFill>
                <a:schemeClr val="dk1"/>
              </a:solidFill>
              <a:latin typeface="Arial"/>
              <a:ea typeface="Arial"/>
              <a:cs typeface="Arial"/>
              <a:sym typeface="Arial"/>
            </a:endParaRPr>
          </a:p>
        </p:txBody>
      </p:sp>
      <p:sp>
        <p:nvSpPr>
          <p:cNvPr id="226" name="Google Shape;226;gef5c2e6371_0_12"/>
          <p:cNvSpPr txBox="1"/>
          <p:nvPr/>
        </p:nvSpPr>
        <p:spPr>
          <a:xfrm>
            <a:off x="-2032800" y="3292795"/>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Write Elaborative Detail</a:t>
            </a:r>
            <a:endParaRPr b="1" i="0" sz="1400" u="none" cap="none" strike="noStrike">
              <a:solidFill>
                <a:schemeClr val="dk1"/>
              </a:solidFill>
              <a:latin typeface="Arial"/>
              <a:ea typeface="Arial"/>
              <a:cs typeface="Arial"/>
              <a:sym typeface="Arial"/>
            </a:endParaRPr>
          </a:p>
        </p:txBody>
      </p:sp>
      <p:sp>
        <p:nvSpPr>
          <p:cNvPr id="227" name="Google Shape;227;gef5c2e6371_0_12"/>
          <p:cNvSpPr txBox="1"/>
          <p:nvPr/>
        </p:nvSpPr>
        <p:spPr>
          <a:xfrm>
            <a:off x="-2032800" y="4093570"/>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Write Suspense</a:t>
            </a:r>
            <a:endParaRPr b="1" i="0" sz="1400" u="none" cap="none" strike="noStrike">
              <a:solidFill>
                <a:schemeClr val="dk1"/>
              </a:solidFill>
              <a:latin typeface="Arial"/>
              <a:ea typeface="Arial"/>
              <a:cs typeface="Arial"/>
              <a:sym typeface="Arial"/>
            </a:endParaRPr>
          </a:p>
        </p:txBody>
      </p:sp>
      <p:sp>
        <p:nvSpPr>
          <p:cNvPr id="228" name="Google Shape;228;gef5c2e6371_0_12"/>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Process Writing</a:t>
            </a:r>
            <a:endParaRPr/>
          </a:p>
        </p:txBody>
      </p:sp>
      <p:sp>
        <p:nvSpPr>
          <p:cNvPr id="229" name="Google Shape;229;gef5c2e6371_0_12"/>
          <p:cNvSpPr txBox="1"/>
          <p:nvPr/>
        </p:nvSpPr>
        <p:spPr>
          <a:xfrm>
            <a:off x="-2032800" y="48943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Begin Main Event</a:t>
            </a:r>
            <a:endParaRPr b="1" i="0" sz="1400" u="none" cap="none" strike="noStrike">
              <a:solidFill>
                <a:schemeClr val="dk1"/>
              </a:solidFill>
              <a:latin typeface="Arial"/>
              <a:ea typeface="Arial"/>
              <a:cs typeface="Arial"/>
              <a:sym typeface="Arial"/>
            </a:endParaRPr>
          </a:p>
        </p:txBody>
      </p:sp>
      <p:sp>
        <p:nvSpPr>
          <p:cNvPr id="230" name="Google Shape;230;gef5c2e6371_0_12"/>
          <p:cNvSpPr txBox="1"/>
          <p:nvPr/>
        </p:nvSpPr>
        <p:spPr>
          <a:xfrm>
            <a:off x="-2032800" y="7097150"/>
            <a:ext cx="1956600" cy="8589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Additional Revision, Final Product</a:t>
            </a:r>
            <a:endParaRPr b="1" i="0" sz="1300" u="none" cap="none" strike="noStrike">
              <a:solidFill>
                <a:schemeClr val="dk1"/>
              </a:solidFill>
              <a:latin typeface="Arial"/>
              <a:ea typeface="Arial"/>
              <a:cs typeface="Arial"/>
              <a:sym typeface="Arial"/>
            </a:endParaRPr>
          </a:p>
        </p:txBody>
      </p:sp>
      <p:sp>
        <p:nvSpPr>
          <p:cNvPr id="231" name="Google Shape;231;gef5c2e6371_0_12"/>
          <p:cNvSpPr txBox="1"/>
          <p:nvPr/>
        </p:nvSpPr>
        <p:spPr>
          <a:xfrm>
            <a:off x="-2032800" y="5695132"/>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7- Complete Main Event</a:t>
            </a:r>
            <a:endParaRPr b="1" i="0" sz="1400" u="none" cap="none" strike="noStrike">
              <a:solidFill>
                <a:schemeClr val="dk1"/>
              </a:solidFill>
              <a:latin typeface="Arial"/>
              <a:ea typeface="Arial"/>
              <a:cs typeface="Arial"/>
              <a:sym typeface="Arial"/>
            </a:endParaRPr>
          </a:p>
        </p:txBody>
      </p:sp>
      <p:sp>
        <p:nvSpPr>
          <p:cNvPr id="232" name="Google Shape;232;gef5c2e6371_0_12"/>
          <p:cNvSpPr txBox="1"/>
          <p:nvPr/>
        </p:nvSpPr>
        <p:spPr>
          <a:xfrm>
            <a:off x="-2032800" y="6513482"/>
            <a:ext cx="1956600" cy="444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8- Write Ending</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graphicFrame>
        <p:nvGraphicFramePr>
          <p:cNvPr id="237" name="Google Shape;237;p11"/>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38" name="Google Shape;238;p11"/>
          <p:cNvSpPr txBox="1"/>
          <p:nvPr/>
        </p:nvSpPr>
        <p:spPr>
          <a:xfrm>
            <a:off x="-4098500" y="15126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Word Referents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39" name="Google Shape;239;p11"/>
          <p:cNvSpPr txBox="1"/>
          <p:nvPr/>
        </p:nvSpPr>
        <p:spPr>
          <a:xfrm>
            <a:off x="-4098500" y="25948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Red Flag Words and Phrases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40" name="Google Shape;240;p11"/>
          <p:cNvSpPr txBox="1"/>
          <p:nvPr/>
        </p:nvSpPr>
        <p:spPr>
          <a:xfrm>
            <a:off x="-4098500" y="4303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Find the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1" name="Google Shape;241;p11"/>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Suspense</a:t>
            </a:r>
            <a:endParaRPr/>
          </a:p>
        </p:txBody>
      </p:sp>
      <p:sp>
        <p:nvSpPr>
          <p:cNvPr id="242" name="Google Shape;242;p11"/>
          <p:cNvSpPr txBox="1"/>
          <p:nvPr/>
        </p:nvSpPr>
        <p:spPr>
          <a:xfrm>
            <a:off x="-2049262" y="123513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3" name="Google Shape;243;p11"/>
          <p:cNvSpPr txBox="1"/>
          <p:nvPr/>
        </p:nvSpPr>
        <p:spPr>
          <a:xfrm>
            <a:off x="-4117662" y="47594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Building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4" name="Google Shape;244;p11"/>
          <p:cNvSpPr txBox="1"/>
          <p:nvPr/>
        </p:nvSpPr>
        <p:spPr>
          <a:xfrm>
            <a:off x="-2058837" y="49467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8: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245" name="Google Shape;245;p11"/>
          <p:cNvSpPr txBox="1"/>
          <p:nvPr/>
        </p:nvSpPr>
        <p:spPr>
          <a:xfrm>
            <a:off x="-4117650" y="3677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The Magic of Three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46" name="Google Shape;246;p11"/>
          <p:cNvSpPr txBox="1"/>
          <p:nvPr/>
        </p:nvSpPr>
        <p:spPr>
          <a:xfrm>
            <a:off x="-2049250" y="22825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Literary Analysis Task - Theme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7" name="Google Shape;247;p11"/>
          <p:cNvSpPr txBox="1"/>
          <p:nvPr/>
        </p:nvSpPr>
        <p:spPr>
          <a:xfrm>
            <a:off x="-2058812" y="3614670"/>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Literary Analysis Task -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graphicFrame>
        <p:nvGraphicFramePr>
          <p:cNvPr id="252" name="Google Shape;252;p12"/>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53" name="Google Shape;253;p12"/>
          <p:cNvSpPr txBox="1"/>
          <p:nvPr/>
        </p:nvSpPr>
        <p:spPr>
          <a:xfrm>
            <a:off x="-2058825" y="23530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Main Event- Scripted Lesson</a:t>
            </a:r>
            <a:endParaRPr b="1" i="0" sz="1400" u="none" cap="none" strike="noStrike">
              <a:solidFill>
                <a:schemeClr val="dk1"/>
              </a:solidFill>
              <a:latin typeface="Arial"/>
              <a:ea typeface="Arial"/>
              <a:cs typeface="Arial"/>
              <a:sym typeface="Arial"/>
            </a:endParaRPr>
          </a:p>
        </p:txBody>
      </p:sp>
      <p:sp>
        <p:nvSpPr>
          <p:cNvPr id="254" name="Google Shape;254;p12"/>
          <p:cNvSpPr txBox="1"/>
          <p:nvPr/>
        </p:nvSpPr>
        <p:spPr>
          <a:xfrm>
            <a:off x="-2058825" y="3424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Main Event- Guided Practice</a:t>
            </a:r>
            <a:endParaRPr b="1" i="0" sz="1400" u="none" cap="none" strike="noStrike">
              <a:solidFill>
                <a:schemeClr val="dk1"/>
              </a:solidFill>
              <a:latin typeface="Arial"/>
              <a:ea typeface="Arial"/>
              <a:cs typeface="Arial"/>
              <a:sym typeface="Arial"/>
            </a:endParaRPr>
          </a:p>
        </p:txBody>
      </p:sp>
      <p:sp>
        <p:nvSpPr>
          <p:cNvPr id="255" name="Google Shape;255;p12"/>
          <p:cNvSpPr txBox="1"/>
          <p:nvPr/>
        </p:nvSpPr>
        <p:spPr>
          <a:xfrm>
            <a:off x="-2058825" y="1094782"/>
            <a:ext cx="1956600" cy="11190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Lesson 1: Comparing Summaries and Fully Elaborate Main Events</a:t>
            </a:r>
            <a:endParaRPr b="1" i="0" sz="1300" u="none" cap="none" strike="noStrike">
              <a:solidFill>
                <a:schemeClr val="dk1"/>
              </a:solidFill>
              <a:latin typeface="Arial"/>
              <a:ea typeface="Arial"/>
              <a:cs typeface="Arial"/>
              <a:sym typeface="Arial"/>
            </a:endParaRPr>
          </a:p>
        </p:txBody>
      </p:sp>
      <p:sp>
        <p:nvSpPr>
          <p:cNvPr id="256" name="Google Shape;256;p12"/>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Main Event</a:t>
            </a:r>
            <a:endParaRPr/>
          </a:p>
        </p:txBody>
      </p:sp>
      <p:sp>
        <p:nvSpPr>
          <p:cNvPr id="257" name="Google Shape;257;p12"/>
          <p:cNvSpPr txBox="1"/>
          <p:nvPr/>
        </p:nvSpPr>
        <p:spPr>
          <a:xfrm>
            <a:off x="-2058837" y="457278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58" name="Google Shape;258;p12"/>
          <p:cNvSpPr txBox="1"/>
          <p:nvPr/>
        </p:nvSpPr>
        <p:spPr>
          <a:xfrm>
            <a:off x="-2058837" y="5644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59" name="Google Shape;259;p12"/>
          <p:cNvSpPr txBox="1"/>
          <p:nvPr/>
        </p:nvSpPr>
        <p:spPr>
          <a:xfrm>
            <a:off x="-2058825" y="67163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graphicFrame>
        <p:nvGraphicFramePr>
          <p:cNvPr id="264" name="Google Shape;264;p13"/>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65" name="Google Shape;265;p13"/>
          <p:cNvSpPr txBox="1"/>
          <p:nvPr/>
        </p:nvSpPr>
        <p:spPr>
          <a:xfrm>
            <a:off x="-2058825" y="23530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Extending the Ending</a:t>
            </a:r>
            <a:endParaRPr b="1" i="0" sz="1400" u="none" cap="none" strike="noStrike">
              <a:solidFill>
                <a:schemeClr val="dk1"/>
              </a:solidFill>
              <a:latin typeface="Arial"/>
              <a:ea typeface="Arial"/>
              <a:cs typeface="Arial"/>
              <a:sym typeface="Arial"/>
            </a:endParaRPr>
          </a:p>
        </p:txBody>
      </p:sp>
      <p:sp>
        <p:nvSpPr>
          <p:cNvPr id="266" name="Google Shape;266;p13"/>
          <p:cNvSpPr txBox="1"/>
          <p:nvPr/>
        </p:nvSpPr>
        <p:spPr>
          <a:xfrm>
            <a:off x="-2058825" y="3424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Writing Extended Endings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67" name="Google Shape;267;p13"/>
          <p:cNvSpPr txBox="1"/>
          <p:nvPr/>
        </p:nvSpPr>
        <p:spPr>
          <a:xfrm>
            <a:off x="-2058825" y="12471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Analyze the Ending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68" name="Google Shape;268;p13"/>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Endings</a:t>
            </a:r>
            <a:endParaRPr/>
          </a:p>
        </p:txBody>
      </p:sp>
      <p:sp>
        <p:nvSpPr>
          <p:cNvPr id="269" name="Google Shape;269;p13"/>
          <p:cNvSpPr txBox="1"/>
          <p:nvPr/>
        </p:nvSpPr>
        <p:spPr>
          <a:xfrm>
            <a:off x="-2058837" y="457278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70" name="Google Shape;270;p13"/>
          <p:cNvSpPr txBox="1"/>
          <p:nvPr/>
        </p:nvSpPr>
        <p:spPr>
          <a:xfrm>
            <a:off x="-2058837" y="5644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71" name="Google Shape;271;p13"/>
          <p:cNvSpPr txBox="1"/>
          <p:nvPr/>
        </p:nvSpPr>
        <p:spPr>
          <a:xfrm>
            <a:off x="-2058825" y="67163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graphicFrame>
        <p:nvGraphicFramePr>
          <p:cNvPr id="276" name="Google Shape;276;p14"/>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77" name="Google Shape;277;p14"/>
          <p:cNvSpPr txBox="1"/>
          <p:nvPr/>
        </p:nvSpPr>
        <p:spPr>
          <a:xfrm>
            <a:off x="-2016200" y="1348882"/>
            <a:ext cx="1956600" cy="10503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Day 2- Share Summary, identify Critical character/ Setting/ Object</a:t>
            </a:r>
            <a:endParaRPr b="1" i="0" sz="1200" u="none" cap="none" strike="noStrike">
              <a:solidFill>
                <a:schemeClr val="dk1"/>
              </a:solidFill>
              <a:latin typeface="Arial"/>
              <a:ea typeface="Arial"/>
              <a:cs typeface="Arial"/>
              <a:sym typeface="Arial"/>
            </a:endParaRPr>
          </a:p>
        </p:txBody>
      </p:sp>
      <p:sp>
        <p:nvSpPr>
          <p:cNvPr id="278" name="Google Shape;278;p14"/>
          <p:cNvSpPr txBox="1"/>
          <p:nvPr/>
        </p:nvSpPr>
        <p:spPr>
          <a:xfrm>
            <a:off x="-2032800" y="24757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3- Write Beginning</a:t>
            </a:r>
            <a:endParaRPr b="1" i="0" sz="1400" u="none" cap="none" strike="noStrike">
              <a:solidFill>
                <a:schemeClr val="dk1"/>
              </a:solidFill>
              <a:latin typeface="Arial"/>
              <a:ea typeface="Arial"/>
              <a:cs typeface="Arial"/>
              <a:sym typeface="Arial"/>
            </a:endParaRPr>
          </a:p>
        </p:txBody>
      </p:sp>
      <p:sp>
        <p:nvSpPr>
          <p:cNvPr id="279" name="Google Shape;279;p14"/>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Day 1- Introduce Assignment, Create Summarizing Framework</a:t>
            </a:r>
            <a:endParaRPr b="1" i="0" sz="1400" u="none" cap="none" strike="noStrike">
              <a:solidFill>
                <a:schemeClr val="dk1"/>
              </a:solidFill>
              <a:latin typeface="Arial"/>
              <a:ea typeface="Arial"/>
              <a:cs typeface="Arial"/>
              <a:sym typeface="Arial"/>
            </a:endParaRPr>
          </a:p>
        </p:txBody>
      </p:sp>
      <p:sp>
        <p:nvSpPr>
          <p:cNvPr id="280" name="Google Shape;280;p14"/>
          <p:cNvSpPr txBox="1"/>
          <p:nvPr/>
        </p:nvSpPr>
        <p:spPr>
          <a:xfrm>
            <a:off x="-2032800" y="3292795"/>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Write Elaborative Detail</a:t>
            </a:r>
            <a:endParaRPr b="1" i="0" sz="1400" u="none" cap="none" strike="noStrike">
              <a:solidFill>
                <a:schemeClr val="dk1"/>
              </a:solidFill>
              <a:latin typeface="Arial"/>
              <a:ea typeface="Arial"/>
              <a:cs typeface="Arial"/>
              <a:sym typeface="Arial"/>
            </a:endParaRPr>
          </a:p>
        </p:txBody>
      </p:sp>
      <p:sp>
        <p:nvSpPr>
          <p:cNvPr id="281" name="Google Shape;281;p14"/>
          <p:cNvSpPr txBox="1"/>
          <p:nvPr/>
        </p:nvSpPr>
        <p:spPr>
          <a:xfrm>
            <a:off x="-2032800" y="4093570"/>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Write Suspense</a:t>
            </a:r>
            <a:endParaRPr b="1" i="0" sz="1400" u="none" cap="none" strike="noStrike">
              <a:solidFill>
                <a:schemeClr val="dk1"/>
              </a:solidFill>
              <a:latin typeface="Arial"/>
              <a:ea typeface="Arial"/>
              <a:cs typeface="Arial"/>
              <a:sym typeface="Arial"/>
            </a:endParaRPr>
          </a:p>
        </p:txBody>
      </p:sp>
      <p:sp>
        <p:nvSpPr>
          <p:cNvPr id="282" name="Google Shape;282;p14"/>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Process Writing</a:t>
            </a:r>
            <a:endParaRPr/>
          </a:p>
        </p:txBody>
      </p:sp>
      <p:sp>
        <p:nvSpPr>
          <p:cNvPr id="283" name="Google Shape;283;p14"/>
          <p:cNvSpPr txBox="1"/>
          <p:nvPr/>
        </p:nvSpPr>
        <p:spPr>
          <a:xfrm>
            <a:off x="-2032800" y="48943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Begin Main Event</a:t>
            </a:r>
            <a:endParaRPr b="1" i="0" sz="1400" u="none" cap="none" strike="noStrike">
              <a:solidFill>
                <a:schemeClr val="dk1"/>
              </a:solidFill>
              <a:latin typeface="Arial"/>
              <a:ea typeface="Arial"/>
              <a:cs typeface="Arial"/>
              <a:sym typeface="Arial"/>
            </a:endParaRPr>
          </a:p>
        </p:txBody>
      </p:sp>
      <p:sp>
        <p:nvSpPr>
          <p:cNvPr id="284" name="Google Shape;284;p14"/>
          <p:cNvSpPr txBox="1"/>
          <p:nvPr/>
        </p:nvSpPr>
        <p:spPr>
          <a:xfrm>
            <a:off x="-2032800" y="7097150"/>
            <a:ext cx="1956600" cy="8589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Additional Revision, Final Product</a:t>
            </a:r>
            <a:endParaRPr b="1" i="0" sz="1300" u="none" cap="none" strike="noStrike">
              <a:solidFill>
                <a:schemeClr val="dk1"/>
              </a:solidFill>
              <a:latin typeface="Arial"/>
              <a:ea typeface="Arial"/>
              <a:cs typeface="Arial"/>
              <a:sym typeface="Arial"/>
            </a:endParaRPr>
          </a:p>
        </p:txBody>
      </p:sp>
      <p:sp>
        <p:nvSpPr>
          <p:cNvPr id="285" name="Google Shape;285;p14"/>
          <p:cNvSpPr txBox="1"/>
          <p:nvPr/>
        </p:nvSpPr>
        <p:spPr>
          <a:xfrm>
            <a:off x="-2032800" y="5695132"/>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7- Complete Main Event</a:t>
            </a:r>
            <a:endParaRPr b="1" i="0" sz="1400" u="none" cap="none" strike="noStrike">
              <a:solidFill>
                <a:schemeClr val="dk1"/>
              </a:solidFill>
              <a:latin typeface="Arial"/>
              <a:ea typeface="Arial"/>
              <a:cs typeface="Arial"/>
              <a:sym typeface="Arial"/>
            </a:endParaRPr>
          </a:p>
        </p:txBody>
      </p:sp>
      <p:sp>
        <p:nvSpPr>
          <p:cNvPr id="286" name="Google Shape;286;p14"/>
          <p:cNvSpPr txBox="1"/>
          <p:nvPr/>
        </p:nvSpPr>
        <p:spPr>
          <a:xfrm>
            <a:off x="-2032800" y="6513482"/>
            <a:ext cx="1956600" cy="444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8- Write Ending</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2"/>
          <p:cNvSpPr txBox="1"/>
          <p:nvPr>
            <p:ph type="title"/>
          </p:nvPr>
        </p:nvSpPr>
        <p:spPr>
          <a:xfrm>
            <a:off x="7615" y="2386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Literacy Launch</a:t>
            </a:r>
            <a:endParaRPr/>
          </a:p>
        </p:txBody>
      </p:sp>
      <p:graphicFrame>
        <p:nvGraphicFramePr>
          <p:cNvPr id="61" name="Google Shape;61;p2"/>
          <p:cNvGraphicFramePr/>
          <p:nvPr/>
        </p:nvGraphicFramePr>
        <p:xfrm>
          <a:off x="35388" y="1300572"/>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62" name="Google Shape;62;p2"/>
          <p:cNvSpPr txBox="1"/>
          <p:nvPr/>
        </p:nvSpPr>
        <p:spPr>
          <a:xfrm>
            <a:off x="-4076525" y="13005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2: Recognizing Genre and Introducing Opinion</a:t>
            </a:r>
            <a:endParaRPr b="1" i="0" sz="1400" u="none" cap="none" strike="noStrike">
              <a:solidFill>
                <a:srgbClr val="000000"/>
              </a:solidFill>
              <a:latin typeface="Arial"/>
              <a:ea typeface="Arial"/>
              <a:cs typeface="Arial"/>
              <a:sym typeface="Arial"/>
            </a:endParaRPr>
          </a:p>
        </p:txBody>
      </p:sp>
      <p:sp>
        <p:nvSpPr>
          <p:cNvPr id="63" name="Google Shape;63;p2"/>
          <p:cNvSpPr txBox="1"/>
          <p:nvPr/>
        </p:nvSpPr>
        <p:spPr>
          <a:xfrm>
            <a:off x="-4076525" y="25346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Informational and Narrative Book Covers</a:t>
            </a:r>
            <a:endParaRPr b="1" i="0" sz="1400" u="none" cap="none" strike="noStrike">
              <a:solidFill>
                <a:schemeClr val="dk1"/>
              </a:solidFill>
              <a:latin typeface="Arial"/>
              <a:ea typeface="Arial"/>
              <a:cs typeface="Arial"/>
              <a:sym typeface="Arial"/>
            </a:endParaRPr>
          </a:p>
        </p:txBody>
      </p:sp>
      <p:sp>
        <p:nvSpPr>
          <p:cNvPr id="64" name="Google Shape;64;p2"/>
          <p:cNvSpPr txBox="1"/>
          <p:nvPr/>
        </p:nvSpPr>
        <p:spPr>
          <a:xfrm>
            <a:off x="-4076525" y="126157"/>
            <a:ext cx="1956600" cy="10905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Introducing Graphic Organizers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5" name="Google Shape;65;p2"/>
          <p:cNvSpPr txBox="1"/>
          <p:nvPr/>
        </p:nvSpPr>
        <p:spPr>
          <a:xfrm>
            <a:off x="-4076525" y="3768782"/>
            <a:ext cx="1956600" cy="16830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4: </a:t>
            </a:r>
            <a:r>
              <a:rPr b="1" i="0" lang="en" sz="1400" u="none" cap="none" strike="noStrike">
                <a:solidFill>
                  <a:schemeClr val="dk1"/>
                </a:solidFill>
                <a:latin typeface="Arial"/>
                <a:ea typeface="Arial"/>
                <a:cs typeface="Arial"/>
                <a:sym typeface="Arial"/>
              </a:rPr>
              <a:t>Distinguishing Between Informational and Opinion Writing</a:t>
            </a:r>
            <a:endParaRPr b="1" i="1" sz="17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66" name="Google Shape;66;p2"/>
          <p:cNvSpPr txBox="1"/>
          <p:nvPr/>
        </p:nvSpPr>
        <p:spPr>
          <a:xfrm>
            <a:off x="-4076500" y="525463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Strategic Reading - Informed Writing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7" name="Google Shape;67;p2"/>
          <p:cNvSpPr txBox="1"/>
          <p:nvPr/>
        </p:nvSpPr>
        <p:spPr>
          <a:xfrm>
            <a:off x="-4076500" y="658500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6: Strategic Reading and Text Conventions</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68" name="Google Shape;68;p2"/>
          <p:cNvSpPr txBox="1"/>
          <p:nvPr/>
        </p:nvSpPr>
        <p:spPr>
          <a:xfrm>
            <a:off x="-2038262" y="38932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Givens and Variables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9" name="Google Shape;69;p2"/>
          <p:cNvSpPr txBox="1"/>
          <p:nvPr/>
        </p:nvSpPr>
        <p:spPr>
          <a:xfrm>
            <a:off x="-2038262" y="25549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Introduction to Literary Analysis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0" name="Google Shape;70;p2"/>
          <p:cNvSpPr txBox="1"/>
          <p:nvPr/>
        </p:nvSpPr>
        <p:spPr>
          <a:xfrm>
            <a:off x="-2038262" y="1216657"/>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a:t>
            </a:r>
            <a:r>
              <a:rPr b="0" i="0" lang="en" sz="1100" u="none" cap="none" strike="noStrike">
                <a:solidFill>
                  <a:schemeClr val="dk1"/>
                </a:solidFill>
                <a:latin typeface="Arial"/>
                <a:ea typeface="Arial"/>
                <a:cs typeface="Arial"/>
                <a:sym typeface="Arial"/>
              </a:rPr>
              <a:t> </a:t>
            </a:r>
            <a:r>
              <a:rPr b="1" i="0" lang="en" sz="1400" u="none" cap="none" strike="noStrike">
                <a:solidFill>
                  <a:schemeClr val="dk1"/>
                </a:solidFill>
                <a:latin typeface="Arial"/>
                <a:ea typeface="Arial"/>
                <a:cs typeface="Arial"/>
                <a:sym typeface="Arial"/>
              </a:rPr>
              <a:t>Distinguishing Between Three Genres of Writing</a:t>
            </a:r>
            <a:endParaRPr b="1" i="0" sz="17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1" name="Google Shape;71;p2"/>
          <p:cNvSpPr txBox="1"/>
          <p:nvPr/>
        </p:nvSpPr>
        <p:spPr>
          <a:xfrm>
            <a:off x="-2034462" y="126145"/>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7: Cut and Paste</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72" name="Google Shape;72;p2"/>
          <p:cNvSpPr txBox="1"/>
          <p:nvPr/>
        </p:nvSpPr>
        <p:spPr>
          <a:xfrm>
            <a:off x="-2038262" y="4983757"/>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Introduction to Inferential and Evaluative Thinking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3" name="Google Shape;73;p2"/>
          <p:cNvSpPr txBox="1"/>
          <p:nvPr/>
        </p:nvSpPr>
        <p:spPr>
          <a:xfrm>
            <a:off x="10477863" y="238645"/>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I WANT MORE - Narrative</a:t>
            </a:r>
            <a:endParaRPr b="1" i="1" sz="1400" u="none" cap="none" strike="noStrike">
              <a:solidFill>
                <a:schemeClr val="dk1"/>
              </a:solidFill>
              <a:latin typeface="Arial"/>
              <a:ea typeface="Arial"/>
              <a:cs typeface="Arial"/>
              <a:sym typeface="Arial"/>
            </a:endParaRPr>
          </a:p>
        </p:txBody>
      </p:sp>
      <p:sp>
        <p:nvSpPr>
          <p:cNvPr id="74" name="Google Shape;74;p2"/>
          <p:cNvSpPr txBox="1"/>
          <p:nvPr/>
        </p:nvSpPr>
        <p:spPr>
          <a:xfrm>
            <a:off x="10597263" y="1595070"/>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I WANT MORE - Informational</a:t>
            </a:r>
            <a:endParaRPr b="1" i="1" sz="1400" u="none" cap="none" strike="noStrike">
              <a:solidFill>
                <a:schemeClr val="dk1"/>
              </a:solidFill>
              <a:latin typeface="Arial"/>
              <a:ea typeface="Arial"/>
              <a:cs typeface="Arial"/>
              <a:sym typeface="Arial"/>
            </a:endParaRPr>
          </a:p>
        </p:txBody>
      </p:sp>
      <p:sp>
        <p:nvSpPr>
          <p:cNvPr id="75" name="Google Shape;75;p2"/>
          <p:cNvSpPr txBox="1"/>
          <p:nvPr/>
        </p:nvSpPr>
        <p:spPr>
          <a:xfrm>
            <a:off x="10597263" y="2584420"/>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I WANT MORE - Literary Analysis</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graphicFrame>
        <p:nvGraphicFramePr>
          <p:cNvPr id="80" name="Google Shape;80;p3"/>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81" name="Google Shape;81;p3"/>
          <p:cNvSpPr txBox="1"/>
          <p:nvPr/>
        </p:nvSpPr>
        <p:spPr>
          <a:xfrm>
            <a:off x="-4076525" y="13005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Compare These Pieces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2" name="Google Shape;82;p3"/>
          <p:cNvSpPr txBox="1"/>
          <p:nvPr/>
        </p:nvSpPr>
        <p:spPr>
          <a:xfrm>
            <a:off x="-4076525" y="25346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Pick List Choose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3" name="Google Shape;83;p3"/>
          <p:cNvSpPr txBox="1"/>
          <p:nvPr/>
        </p:nvSpPr>
        <p:spPr>
          <a:xfrm>
            <a:off x="-4076525" y="1261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 Sort and Categorize</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4" name="Google Shape;84;p3"/>
          <p:cNvSpPr txBox="1"/>
          <p:nvPr/>
        </p:nvSpPr>
        <p:spPr>
          <a:xfrm>
            <a:off x="-4076525" y="37687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4: Pick List Choose Ask Find</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5" name="Google Shape;85;p3"/>
          <p:cNvSpPr txBox="1"/>
          <p:nvPr/>
        </p:nvSpPr>
        <p:spPr>
          <a:xfrm>
            <a:off x="-4076525" y="48312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Main Ideas/Reasons- Don’t Overlap Them! </a:t>
            </a:r>
            <a:endParaRPr b="1" i="0" sz="1400" u="none" cap="none" strike="noStrike">
              <a:solidFill>
                <a:schemeClr val="dk1"/>
              </a:solidFill>
              <a:latin typeface="Arial"/>
              <a:ea typeface="Arial"/>
              <a:cs typeface="Arial"/>
              <a:sym typeface="Arial"/>
            </a:endParaRPr>
          </a:p>
        </p:txBody>
      </p:sp>
      <p:sp>
        <p:nvSpPr>
          <p:cNvPr id="86" name="Google Shape;86;p3"/>
          <p:cNvSpPr txBox="1"/>
          <p:nvPr/>
        </p:nvSpPr>
        <p:spPr>
          <a:xfrm>
            <a:off x="-4076525" y="61415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Main Ideas/Reasons- Broad or Too Narrow</a:t>
            </a:r>
            <a:endParaRPr b="1" i="0" sz="1400" u="none" cap="none" strike="noStrike">
              <a:solidFill>
                <a:schemeClr val="dk1"/>
              </a:solidFill>
              <a:latin typeface="Arial"/>
              <a:ea typeface="Arial"/>
              <a:cs typeface="Arial"/>
              <a:sym typeface="Arial"/>
            </a:endParaRPr>
          </a:p>
        </p:txBody>
      </p:sp>
      <p:sp>
        <p:nvSpPr>
          <p:cNvPr id="87" name="Google Shape;87;p3"/>
          <p:cNvSpPr txBox="1"/>
          <p:nvPr/>
        </p:nvSpPr>
        <p:spPr>
          <a:xfrm>
            <a:off x="-2038262" y="3817057"/>
            <a:ext cx="1956600" cy="10503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10: Alternative to Boring, Redundant Main Idea/Reason Sentences</a:t>
            </a:r>
            <a:endParaRPr b="1" i="0" sz="1200" u="none" cap="none" strike="noStrike">
              <a:solidFill>
                <a:schemeClr val="dk1"/>
              </a:solidFill>
              <a:latin typeface="Arial"/>
              <a:ea typeface="Arial"/>
              <a:cs typeface="Arial"/>
              <a:sym typeface="Arial"/>
            </a:endParaRPr>
          </a:p>
        </p:txBody>
      </p:sp>
      <p:sp>
        <p:nvSpPr>
          <p:cNvPr id="88" name="Google Shape;88;p3"/>
          <p:cNvSpPr txBox="1"/>
          <p:nvPr/>
        </p:nvSpPr>
        <p:spPr>
          <a:xfrm>
            <a:off x="-2038262" y="25549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a:t>
            </a:r>
            <a:r>
              <a:rPr b="1" i="0" lang="en" sz="1400" u="none" cap="none" strike="noStrike">
                <a:solidFill>
                  <a:schemeClr val="dk1"/>
                </a:solidFill>
                <a:latin typeface="Arial"/>
                <a:ea typeface="Arial"/>
                <a:cs typeface="Arial"/>
                <a:sym typeface="Arial"/>
              </a:rPr>
              <a:t>Lesson 9: Generating Broad Yet Distinct Main Ideas/Reasons </a:t>
            </a:r>
            <a:endParaRPr b="1" i="0" sz="1400" u="none" cap="none" strike="noStrike">
              <a:solidFill>
                <a:schemeClr val="dk1"/>
              </a:solidFill>
              <a:latin typeface="Arial"/>
              <a:ea typeface="Arial"/>
              <a:cs typeface="Arial"/>
              <a:sym typeface="Arial"/>
            </a:endParaRPr>
          </a:p>
        </p:txBody>
      </p:sp>
      <p:sp>
        <p:nvSpPr>
          <p:cNvPr id="89" name="Google Shape;89;p3"/>
          <p:cNvSpPr txBox="1"/>
          <p:nvPr/>
        </p:nvSpPr>
        <p:spPr>
          <a:xfrm>
            <a:off x="-2038262" y="12928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Naming Givens and Variables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0" name="Google Shape;90;p3"/>
          <p:cNvSpPr txBox="1"/>
          <p:nvPr/>
        </p:nvSpPr>
        <p:spPr>
          <a:xfrm>
            <a:off x="-2034462" y="126145"/>
            <a:ext cx="1956600" cy="10503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7: Recognizing Main Ideas/Reasons in Prompts and Assignments </a:t>
            </a:r>
            <a:endParaRPr b="1" i="0" sz="1200" u="none" cap="none" strike="noStrike">
              <a:solidFill>
                <a:schemeClr val="dk1"/>
              </a:solidFill>
              <a:latin typeface="Arial"/>
              <a:ea typeface="Arial"/>
              <a:cs typeface="Arial"/>
              <a:sym typeface="Arial"/>
            </a:endParaRPr>
          </a:p>
        </p:txBody>
      </p:sp>
      <p:sp>
        <p:nvSpPr>
          <p:cNvPr id="91" name="Google Shape;91;p3"/>
          <p:cNvSpPr txBox="1"/>
          <p:nvPr/>
        </p:nvSpPr>
        <p:spPr>
          <a:xfrm>
            <a:off x="-2038262" y="65089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Main Idea/Reason Blurbs into Sentences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2" name="Google Shape;92;p3"/>
          <p:cNvSpPr txBox="1"/>
          <p:nvPr/>
        </p:nvSpPr>
        <p:spPr>
          <a:xfrm>
            <a:off x="10140038" y="14044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14: The Missing Main Idea/Reason</a:t>
            </a:r>
            <a:endParaRPr b="1" i="0" sz="1400" u="none" cap="none" strike="noStrike">
              <a:solidFill>
                <a:schemeClr val="dk1"/>
              </a:solidFill>
              <a:latin typeface="Arial"/>
              <a:ea typeface="Arial"/>
              <a:cs typeface="Arial"/>
              <a:sym typeface="Arial"/>
            </a:endParaRPr>
          </a:p>
        </p:txBody>
      </p:sp>
      <p:sp>
        <p:nvSpPr>
          <p:cNvPr id="93" name="Google Shape;93;p3"/>
          <p:cNvSpPr txBox="1"/>
          <p:nvPr/>
        </p:nvSpPr>
        <p:spPr>
          <a:xfrm>
            <a:off x="-2038262" y="4983757"/>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Revising Boring, Redundant Main Idea/Reason Sentences </a:t>
            </a:r>
            <a:endParaRPr b="1" i="0" sz="1400" u="none" cap="none" strike="noStrike">
              <a:solidFill>
                <a:schemeClr val="dk1"/>
              </a:solidFill>
              <a:latin typeface="Arial"/>
              <a:ea typeface="Arial"/>
              <a:cs typeface="Arial"/>
              <a:sym typeface="Arial"/>
            </a:endParaRPr>
          </a:p>
        </p:txBody>
      </p:sp>
      <p:sp>
        <p:nvSpPr>
          <p:cNvPr id="94" name="Google Shape;94;p3"/>
          <p:cNvSpPr txBox="1"/>
          <p:nvPr>
            <p:ph type="title"/>
          </p:nvPr>
        </p:nvSpPr>
        <p:spPr>
          <a:xfrm>
            <a:off x="-6880" y="2696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990"/>
              <a:buNone/>
            </a:pPr>
            <a:r>
              <a:rPr lang="en" sz="3050"/>
              <a:t>Informational/Opinion- Broad Yet Distinct Main Ideas</a:t>
            </a:r>
            <a:endParaRPr sz="3050"/>
          </a:p>
        </p:txBody>
      </p:sp>
      <p:sp>
        <p:nvSpPr>
          <p:cNvPr id="95" name="Google Shape;95;p3"/>
          <p:cNvSpPr txBox="1"/>
          <p:nvPr/>
        </p:nvSpPr>
        <p:spPr>
          <a:xfrm>
            <a:off x="10146263" y="1261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13: Turning Questions into Responses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6" name="Google Shape;96;p3"/>
          <p:cNvSpPr txBox="1"/>
          <p:nvPr/>
        </p:nvSpPr>
        <p:spPr>
          <a:xfrm>
            <a:off x="10140063" y="24349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15: Word Referent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7" name="Google Shape;97;p3"/>
          <p:cNvSpPr txBox="1"/>
          <p:nvPr/>
        </p:nvSpPr>
        <p:spPr>
          <a:xfrm>
            <a:off x="10239913" y="35664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16: Preparing to Write a Response to Text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8" name="Google Shape;98;p3"/>
          <p:cNvSpPr txBox="1"/>
          <p:nvPr/>
        </p:nvSpPr>
        <p:spPr>
          <a:xfrm>
            <a:off x="10239913" y="49456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17: Preparing to Write a Response to Multiple Text</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graphicFrame>
        <p:nvGraphicFramePr>
          <p:cNvPr id="103" name="Google Shape;103;p4"/>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04" name="Google Shape;104;p4"/>
          <p:cNvSpPr txBox="1"/>
          <p:nvPr/>
        </p:nvSpPr>
        <p:spPr>
          <a:xfrm>
            <a:off x="-4076525" y="1452982"/>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2: What Does it Look Like and Why is it Important?</a:t>
            </a:r>
            <a:endParaRPr b="1" i="1" sz="17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05" name="Google Shape;105;p4"/>
          <p:cNvSpPr txBox="1"/>
          <p:nvPr/>
        </p:nvSpPr>
        <p:spPr>
          <a:xfrm>
            <a:off x="-4076500" y="2691570"/>
            <a:ext cx="1956600" cy="908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3:Sentence Matching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200"/>
              <a:buFont typeface="Arial"/>
              <a:buNone/>
            </a:pPr>
            <a:r>
              <a:t/>
            </a:r>
            <a:endParaRPr b="1" i="0" sz="1200" u="none" cap="none" strike="noStrike">
              <a:solidFill>
                <a:schemeClr val="dk1"/>
              </a:solidFill>
              <a:latin typeface="Arial"/>
              <a:ea typeface="Arial"/>
              <a:cs typeface="Arial"/>
              <a:sym typeface="Arial"/>
            </a:endParaRPr>
          </a:p>
        </p:txBody>
      </p:sp>
      <p:sp>
        <p:nvSpPr>
          <p:cNvPr id="106" name="Google Shape;106;p4"/>
          <p:cNvSpPr txBox="1"/>
          <p:nvPr/>
        </p:nvSpPr>
        <p:spPr>
          <a:xfrm>
            <a:off x="-4076525" y="1261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 Just Okay...or Much Better? </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107" name="Google Shape;107;p4"/>
          <p:cNvSpPr txBox="1"/>
          <p:nvPr/>
        </p:nvSpPr>
        <p:spPr>
          <a:xfrm>
            <a:off x="-4076525" y="3692582"/>
            <a:ext cx="1956600" cy="16830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4: Writing Sentences Using the Detail Generating Questions </a:t>
            </a:r>
            <a:endParaRPr b="1" i="1" sz="17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08" name="Google Shape;108;p4"/>
          <p:cNvSpPr txBox="1"/>
          <p:nvPr/>
        </p:nvSpPr>
        <p:spPr>
          <a:xfrm>
            <a:off x="-4076500" y="54678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Find the Overly General Words or Phrases</a:t>
            </a:r>
            <a:endParaRPr b="1" i="0" sz="1500" u="none" cap="none" strike="noStrike">
              <a:solidFill>
                <a:schemeClr val="dk1"/>
              </a:solidFill>
              <a:latin typeface="Arial"/>
              <a:ea typeface="Arial"/>
              <a:cs typeface="Arial"/>
              <a:sym typeface="Arial"/>
            </a:endParaRPr>
          </a:p>
        </p:txBody>
      </p:sp>
      <p:sp>
        <p:nvSpPr>
          <p:cNvPr id="109" name="Google Shape;109;p4"/>
          <p:cNvSpPr txBox="1"/>
          <p:nvPr/>
        </p:nvSpPr>
        <p:spPr>
          <a:xfrm>
            <a:off x="-4076500" y="6642082"/>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6: Break Up the Grocery List</a:t>
            </a: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110" name="Google Shape;110;p4"/>
          <p:cNvSpPr txBox="1"/>
          <p:nvPr/>
        </p:nvSpPr>
        <p:spPr>
          <a:xfrm>
            <a:off x="-2038262" y="12928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8: Flip the Sentence Subject</a:t>
            </a:r>
            <a:endParaRPr b="1" i="0" sz="1700" u="none" cap="none" strike="noStrike">
              <a:solidFill>
                <a:schemeClr val="dk1"/>
              </a:solidFill>
              <a:latin typeface="Arial"/>
              <a:ea typeface="Arial"/>
              <a:cs typeface="Arial"/>
              <a:sym typeface="Arial"/>
            </a:endParaRPr>
          </a:p>
        </p:txBody>
      </p:sp>
      <p:sp>
        <p:nvSpPr>
          <p:cNvPr id="111" name="Google Shape;111;p4"/>
          <p:cNvSpPr txBox="1"/>
          <p:nvPr/>
        </p:nvSpPr>
        <p:spPr>
          <a:xfrm>
            <a:off x="-2034462" y="126145"/>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7: Using Detail Generating Questions</a:t>
            </a:r>
            <a:endParaRPr b="1" i="0" sz="1500" u="none" cap="none" strike="noStrike">
              <a:solidFill>
                <a:schemeClr val="dk1"/>
              </a:solidFill>
              <a:latin typeface="Arial"/>
              <a:ea typeface="Arial"/>
              <a:cs typeface="Arial"/>
              <a:sym typeface="Arial"/>
            </a:endParaRPr>
          </a:p>
        </p:txBody>
      </p:sp>
      <p:sp>
        <p:nvSpPr>
          <p:cNvPr id="112" name="Google Shape;112;p4"/>
          <p:cNvSpPr txBox="1"/>
          <p:nvPr/>
        </p:nvSpPr>
        <p:spPr>
          <a:xfrm>
            <a:off x="-2038262" y="22117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Summarizing in Paragraph Form</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13" name="Google Shape;113;p4"/>
          <p:cNvSpPr txBox="1"/>
          <p:nvPr/>
        </p:nvSpPr>
        <p:spPr>
          <a:xfrm>
            <a:off x="-2038262" y="4792957"/>
            <a:ext cx="1956600" cy="10503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1" lang="en" sz="1200" u="none" cap="none" strike="noStrike">
                <a:solidFill>
                  <a:schemeClr val="dk1"/>
                </a:solidFill>
                <a:latin typeface="Arial"/>
                <a:ea typeface="Arial"/>
                <a:cs typeface="Arial"/>
                <a:sym typeface="Arial"/>
              </a:rPr>
              <a:t>Lesson 11: Comparing and Contrasting in Research Simulation Tasks</a:t>
            </a:r>
            <a:endParaRPr b="1" i="1" sz="1200" u="none" cap="none" strike="noStrike">
              <a:solidFill>
                <a:schemeClr val="dk1"/>
              </a:solidFill>
              <a:latin typeface="Arial"/>
              <a:ea typeface="Arial"/>
              <a:cs typeface="Arial"/>
              <a:sym typeface="Arial"/>
            </a:endParaRPr>
          </a:p>
        </p:txBody>
      </p:sp>
      <p:sp>
        <p:nvSpPr>
          <p:cNvPr id="114" name="Google Shape;114;p4"/>
          <p:cNvSpPr txBox="1"/>
          <p:nvPr/>
        </p:nvSpPr>
        <p:spPr>
          <a:xfrm>
            <a:off x="-2038262" y="36262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Reading and Summarizing Texts</a:t>
            </a:r>
            <a:endParaRPr b="1" i="0" sz="1400" u="none" cap="none" strike="noStrike">
              <a:solidFill>
                <a:schemeClr val="dk1"/>
              </a:solidFill>
              <a:latin typeface="Arial"/>
              <a:ea typeface="Arial"/>
              <a:cs typeface="Arial"/>
              <a:sym typeface="Arial"/>
            </a:endParaRPr>
          </a:p>
        </p:txBody>
      </p:sp>
      <p:sp>
        <p:nvSpPr>
          <p:cNvPr id="115" name="Google Shape;115;p4"/>
          <p:cNvSpPr txBox="1"/>
          <p:nvPr/>
        </p:nvSpPr>
        <p:spPr>
          <a:xfrm>
            <a:off x="-2038262" y="59789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Paraphrasing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16" name="Google Shape;116;p4"/>
          <p:cNvSpPr txBox="1"/>
          <p:nvPr/>
        </p:nvSpPr>
        <p:spPr>
          <a:xfrm>
            <a:off x="-2119912" y="70543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13: Giving the Author Credit </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117" name="Google Shape;117;p4"/>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Elaboration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graphicFrame>
        <p:nvGraphicFramePr>
          <p:cNvPr id="122" name="Google Shape;122;gef5c2e6371_0_0"/>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23" name="Google Shape;123;gef5c2e6371_0_0"/>
          <p:cNvSpPr txBox="1"/>
          <p:nvPr/>
        </p:nvSpPr>
        <p:spPr>
          <a:xfrm>
            <a:off x="-2016200" y="13488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2- Review Pillar, Introduction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24" name="Google Shape;124;gef5c2e6371_0_0"/>
          <p:cNvSpPr txBox="1"/>
          <p:nvPr/>
        </p:nvSpPr>
        <p:spPr>
          <a:xfrm>
            <a:off x="-2032800" y="2434957"/>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Day 3- 1st Main Idea/Reason Paragraph</a:t>
            </a:r>
            <a:endParaRPr b="1" i="0" sz="1400" u="none" cap="none" strike="noStrike">
              <a:solidFill>
                <a:schemeClr val="dk1"/>
              </a:solidFill>
              <a:latin typeface="Arial"/>
              <a:ea typeface="Arial"/>
              <a:cs typeface="Arial"/>
              <a:sym typeface="Arial"/>
            </a:endParaRPr>
          </a:p>
        </p:txBody>
      </p:sp>
      <p:sp>
        <p:nvSpPr>
          <p:cNvPr id="125" name="Google Shape;125;gef5c2e6371_0_0"/>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Day 1- Assign Prompt, Pick List Choose, Prewriting Plan</a:t>
            </a:r>
            <a:endParaRPr b="1" i="0" sz="1400" u="none" cap="none" strike="noStrike">
              <a:solidFill>
                <a:schemeClr val="dk1"/>
              </a:solidFill>
              <a:latin typeface="Arial"/>
              <a:ea typeface="Arial"/>
              <a:cs typeface="Arial"/>
              <a:sym typeface="Arial"/>
            </a:endParaRPr>
          </a:p>
        </p:txBody>
      </p:sp>
      <p:sp>
        <p:nvSpPr>
          <p:cNvPr id="126" name="Google Shape;126;gef5c2e6371_0_0"/>
          <p:cNvSpPr txBox="1"/>
          <p:nvPr/>
        </p:nvSpPr>
        <p:spPr>
          <a:xfrm>
            <a:off x="-2016200" y="355193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4- 2nd Main Idea/Reason Paragraph</a:t>
            </a:r>
            <a:endParaRPr b="1" i="0" sz="1400" u="none" cap="none" strike="noStrike">
              <a:solidFill>
                <a:schemeClr val="dk1"/>
              </a:solidFill>
              <a:latin typeface="Arial"/>
              <a:ea typeface="Arial"/>
              <a:cs typeface="Arial"/>
              <a:sym typeface="Arial"/>
            </a:endParaRPr>
          </a:p>
        </p:txBody>
      </p:sp>
      <p:sp>
        <p:nvSpPr>
          <p:cNvPr id="127" name="Google Shape;127;gef5c2e6371_0_0"/>
          <p:cNvSpPr txBox="1"/>
          <p:nvPr/>
        </p:nvSpPr>
        <p:spPr>
          <a:xfrm>
            <a:off x="-2016200" y="472580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Conclusion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28" name="Google Shape;128;gef5c2e6371_0_0"/>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 Process Writing</a:t>
            </a:r>
            <a:endParaRPr/>
          </a:p>
        </p:txBody>
      </p:sp>
      <p:sp>
        <p:nvSpPr>
          <p:cNvPr id="129" name="Google Shape;129;gef5c2e6371_0_0"/>
          <p:cNvSpPr txBox="1"/>
          <p:nvPr/>
        </p:nvSpPr>
        <p:spPr>
          <a:xfrm>
            <a:off x="-2032800" y="56351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Reread, Revise, Edit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30" name="Google Shape;130;gef5c2e6371_0_0"/>
          <p:cNvSpPr txBox="1"/>
          <p:nvPr/>
        </p:nvSpPr>
        <p:spPr>
          <a:xfrm>
            <a:off x="-2032800" y="6792350"/>
            <a:ext cx="1956600" cy="10590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Peer conferencing, Sharing, Skill Review and Reinforcement</a:t>
            </a:r>
            <a:endParaRPr b="1" i="0" sz="1300" u="none" cap="none" strike="noStrik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graphicFrame>
        <p:nvGraphicFramePr>
          <p:cNvPr id="135" name="Google Shape;135;p5"/>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36" name="Google Shape;136;p5"/>
          <p:cNvSpPr txBox="1"/>
          <p:nvPr/>
        </p:nvSpPr>
        <p:spPr>
          <a:xfrm>
            <a:off x="-2016200" y="11202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100"/>
              <a:buFont typeface="Arial"/>
              <a:buNone/>
            </a:pPr>
            <a:r>
              <a:rPr b="1" i="0" lang="en" sz="1400" u="none" cap="none" strike="noStrike">
                <a:solidFill>
                  <a:schemeClr val="dk1"/>
                </a:solidFill>
                <a:latin typeface="Arial"/>
                <a:ea typeface="Arial"/>
                <a:cs typeface="Arial"/>
                <a:sym typeface="Arial"/>
              </a:rPr>
              <a:t>Lesson 2: Research - Using Search Engines</a:t>
            </a:r>
            <a:endParaRPr b="1" i="0" sz="1400" u="none" cap="none" strike="noStrike">
              <a:solidFill>
                <a:schemeClr val="dk1"/>
              </a:solidFill>
              <a:latin typeface="Arial"/>
              <a:ea typeface="Arial"/>
              <a:cs typeface="Arial"/>
              <a:sym typeface="Arial"/>
            </a:endParaRPr>
          </a:p>
        </p:txBody>
      </p:sp>
      <p:sp>
        <p:nvSpPr>
          <p:cNvPr id="137" name="Google Shape;137;p5"/>
          <p:cNvSpPr txBox="1"/>
          <p:nvPr/>
        </p:nvSpPr>
        <p:spPr>
          <a:xfrm>
            <a:off x="-2032800" y="21871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Using Images</a:t>
            </a:r>
            <a:endParaRPr b="1" i="0" sz="1400" u="none" cap="none" strike="noStrike">
              <a:solidFill>
                <a:schemeClr val="dk1"/>
              </a:solidFill>
              <a:latin typeface="Arial"/>
              <a:ea typeface="Arial"/>
              <a:cs typeface="Arial"/>
              <a:sym typeface="Arial"/>
            </a:endParaRPr>
          </a:p>
        </p:txBody>
      </p:sp>
      <p:sp>
        <p:nvSpPr>
          <p:cNvPr id="138" name="Google Shape;138;p5"/>
          <p:cNvSpPr txBox="1"/>
          <p:nvPr/>
        </p:nvSpPr>
        <p:spPr>
          <a:xfrm>
            <a:off x="-2016200" y="3049020"/>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Researching a Topic of Interest</a:t>
            </a:r>
            <a:endParaRPr b="1" i="0" sz="1400" u="none" cap="none" strike="noStrike">
              <a:solidFill>
                <a:schemeClr val="dk1"/>
              </a:solidFill>
              <a:latin typeface="Arial"/>
              <a:ea typeface="Arial"/>
              <a:cs typeface="Arial"/>
              <a:sym typeface="Arial"/>
            </a:endParaRPr>
          </a:p>
        </p:txBody>
      </p:sp>
      <p:sp>
        <p:nvSpPr>
          <p:cNvPr id="139" name="Google Shape;139;p5"/>
          <p:cNvSpPr txBox="1"/>
          <p:nvPr/>
        </p:nvSpPr>
        <p:spPr>
          <a:xfrm>
            <a:off x="-2016200" y="4158707"/>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Gleaning Information</a:t>
            </a:r>
            <a:endParaRPr b="1" i="0" sz="1400" u="none" cap="none" strike="noStrike">
              <a:solidFill>
                <a:schemeClr val="dk1"/>
              </a:solidFill>
              <a:latin typeface="Arial"/>
              <a:ea typeface="Arial"/>
              <a:cs typeface="Arial"/>
              <a:sym typeface="Arial"/>
            </a:endParaRPr>
          </a:p>
        </p:txBody>
      </p:sp>
      <p:sp>
        <p:nvSpPr>
          <p:cNvPr id="140" name="Google Shape;140;p5"/>
          <p:cNvSpPr txBox="1"/>
          <p:nvPr/>
        </p:nvSpPr>
        <p:spPr>
          <a:xfrm>
            <a:off x="-2016200" y="50205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6:Taking Notes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1" name="Google Shape;141;p5"/>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Research</a:t>
            </a:r>
            <a:endParaRPr/>
          </a:p>
        </p:txBody>
      </p:sp>
      <p:sp>
        <p:nvSpPr>
          <p:cNvPr id="142" name="Google Shape;142;p5"/>
          <p:cNvSpPr txBox="1"/>
          <p:nvPr/>
        </p:nvSpPr>
        <p:spPr>
          <a:xfrm>
            <a:off x="-2032800" y="-194393"/>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Reading Strategically and Finding Information Within Text</a:t>
            </a:r>
            <a:endParaRPr b="1" i="0" sz="1400" u="none" cap="none" strike="noStrike">
              <a:solidFill>
                <a:schemeClr val="dk1"/>
              </a:solidFill>
              <a:latin typeface="Arial"/>
              <a:ea typeface="Arial"/>
              <a:cs typeface="Arial"/>
              <a:sym typeface="Arial"/>
            </a:endParaRPr>
          </a:p>
        </p:txBody>
      </p:sp>
      <p:sp>
        <p:nvSpPr>
          <p:cNvPr id="143" name="Google Shape;143;p5"/>
          <p:cNvSpPr txBox="1"/>
          <p:nvPr/>
        </p:nvSpPr>
        <p:spPr>
          <a:xfrm>
            <a:off x="-2032800" y="61302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Understanding and Using Notes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4" name="Google Shape;144;p5"/>
          <p:cNvSpPr txBox="1"/>
          <p:nvPr/>
        </p:nvSpPr>
        <p:spPr>
          <a:xfrm>
            <a:off x="10331025" y="1395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Restating Information from Research</a:t>
            </a:r>
            <a:endParaRPr b="1" i="0" sz="1400" u="none" cap="none" strike="noStrike">
              <a:solidFill>
                <a:schemeClr val="dk1"/>
              </a:solidFill>
              <a:latin typeface="Arial"/>
              <a:ea typeface="Arial"/>
              <a:cs typeface="Arial"/>
              <a:sym typeface="Arial"/>
            </a:endParaRPr>
          </a:p>
        </p:txBody>
      </p:sp>
      <p:sp>
        <p:nvSpPr>
          <p:cNvPr id="145" name="Google Shape;145;p5"/>
          <p:cNvSpPr txBox="1"/>
          <p:nvPr/>
        </p:nvSpPr>
        <p:spPr>
          <a:xfrm>
            <a:off x="10331025" y="1120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100"/>
              <a:buFont typeface="Arial"/>
              <a:buNone/>
            </a:pPr>
            <a:r>
              <a:rPr b="1" i="0" lang="en" sz="1400" u="none" cap="none" strike="noStrike">
                <a:solidFill>
                  <a:schemeClr val="dk1"/>
                </a:solidFill>
                <a:latin typeface="Arial"/>
                <a:ea typeface="Arial"/>
                <a:cs typeface="Arial"/>
                <a:sym typeface="Arial"/>
              </a:rPr>
              <a:t>Lesson 9: Introducing the Golden Bricks</a:t>
            </a:r>
            <a:endParaRPr b="1" i="0" sz="1400" u="none" cap="none" strike="noStrike">
              <a:solidFill>
                <a:schemeClr val="dk1"/>
              </a:solidFill>
              <a:latin typeface="Arial"/>
              <a:ea typeface="Arial"/>
              <a:cs typeface="Arial"/>
              <a:sym typeface="Arial"/>
            </a:endParaRPr>
          </a:p>
        </p:txBody>
      </p:sp>
      <p:sp>
        <p:nvSpPr>
          <p:cNvPr id="146" name="Google Shape;146;p5"/>
          <p:cNvSpPr txBox="1"/>
          <p:nvPr/>
        </p:nvSpPr>
        <p:spPr>
          <a:xfrm>
            <a:off x="10331025" y="22825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The Golden Bricks - the Power of Supporting Details</a:t>
            </a:r>
            <a:endParaRPr b="1" i="0" sz="1400" u="none" cap="none" strike="noStrike">
              <a:solidFill>
                <a:schemeClr val="dk1"/>
              </a:solidFill>
              <a:latin typeface="Arial"/>
              <a:ea typeface="Arial"/>
              <a:cs typeface="Arial"/>
              <a:sym typeface="Arial"/>
            </a:endParaRPr>
          </a:p>
        </p:txBody>
      </p:sp>
      <p:sp>
        <p:nvSpPr>
          <p:cNvPr id="147" name="Google Shape;147;p5"/>
          <p:cNvSpPr txBox="1"/>
          <p:nvPr/>
        </p:nvSpPr>
        <p:spPr>
          <a:xfrm>
            <a:off x="10331025" y="4793795"/>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Revise this Paragraph</a:t>
            </a:r>
            <a:endParaRPr b="1" i="0" sz="1400" u="none" cap="none" strike="noStrike">
              <a:solidFill>
                <a:schemeClr val="dk1"/>
              </a:solidFill>
              <a:latin typeface="Arial"/>
              <a:ea typeface="Arial"/>
              <a:cs typeface="Arial"/>
              <a:sym typeface="Arial"/>
            </a:endParaRPr>
          </a:p>
        </p:txBody>
      </p:sp>
      <p:sp>
        <p:nvSpPr>
          <p:cNvPr id="148" name="Google Shape;148;p5"/>
          <p:cNvSpPr txBox="1"/>
          <p:nvPr/>
        </p:nvSpPr>
        <p:spPr>
          <a:xfrm>
            <a:off x="10331025" y="36926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Transitional Words and Phrases</a:t>
            </a:r>
            <a:endParaRPr b="1" i="0" sz="1400" u="none" cap="none" strike="noStrike">
              <a:solidFill>
                <a:schemeClr val="dk1"/>
              </a:solidFill>
              <a:latin typeface="Arial"/>
              <a:ea typeface="Arial"/>
              <a:cs typeface="Arial"/>
              <a:sym typeface="Arial"/>
            </a:endParaRPr>
          </a:p>
        </p:txBody>
      </p:sp>
      <p:sp>
        <p:nvSpPr>
          <p:cNvPr id="149" name="Google Shape;149;p5"/>
          <p:cNvSpPr txBox="1"/>
          <p:nvPr/>
        </p:nvSpPr>
        <p:spPr>
          <a:xfrm>
            <a:off x="10252375" y="5647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13: Writing a Paragraph Using Supporting Details</a:t>
            </a:r>
            <a:endParaRPr b="1" i="0" sz="1400" u="none" cap="none" strike="noStrike">
              <a:solidFill>
                <a:schemeClr val="dk1"/>
              </a:solidFill>
              <a:latin typeface="Arial"/>
              <a:ea typeface="Arial"/>
              <a:cs typeface="Arial"/>
              <a:sym typeface="Arial"/>
            </a:endParaRPr>
          </a:p>
        </p:txBody>
      </p:sp>
      <p:sp>
        <p:nvSpPr>
          <p:cNvPr id="150" name="Google Shape;150;p5"/>
          <p:cNvSpPr txBox="1"/>
          <p:nvPr/>
        </p:nvSpPr>
        <p:spPr>
          <a:xfrm>
            <a:off x="10331025" y="6687207"/>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14: </a:t>
            </a:r>
            <a:r>
              <a:rPr b="1" i="0" lang="en" sz="1200" u="none" cap="none" strike="noStrike">
                <a:solidFill>
                  <a:schemeClr val="dk1"/>
                </a:solidFill>
                <a:latin typeface="Arial"/>
                <a:ea typeface="Arial"/>
                <a:cs typeface="Arial"/>
                <a:sym typeface="Arial"/>
              </a:rPr>
              <a:t>Using Information to Create Well-Developed Paragraphs</a:t>
            </a:r>
            <a:endParaRPr b="1" i="0" sz="12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graphicFrame>
        <p:nvGraphicFramePr>
          <p:cNvPr id="155" name="Google Shape;155;p6"/>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56" name="Google Shape;156;p6"/>
          <p:cNvSpPr txBox="1"/>
          <p:nvPr/>
        </p:nvSpPr>
        <p:spPr>
          <a:xfrm>
            <a:off x="-2016200" y="1120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Writing an Attention Grabbing Lead</a:t>
            </a:r>
            <a:endParaRPr b="1" i="0" sz="1400" u="none" cap="none" strike="noStrike">
              <a:solidFill>
                <a:schemeClr val="dk1"/>
              </a:solidFill>
              <a:latin typeface="Arial"/>
              <a:ea typeface="Arial"/>
              <a:cs typeface="Arial"/>
              <a:sym typeface="Arial"/>
            </a:endParaRPr>
          </a:p>
        </p:txBody>
      </p:sp>
      <p:sp>
        <p:nvSpPr>
          <p:cNvPr id="157" name="Google Shape;157;p6"/>
          <p:cNvSpPr txBox="1"/>
          <p:nvPr/>
        </p:nvSpPr>
        <p:spPr>
          <a:xfrm>
            <a:off x="-2032800" y="24349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Effective Topic Sentences</a:t>
            </a:r>
            <a:endParaRPr b="1" i="0" sz="1400" u="none" cap="none" strike="noStrike">
              <a:solidFill>
                <a:schemeClr val="dk1"/>
              </a:solidFill>
              <a:latin typeface="Arial"/>
              <a:ea typeface="Arial"/>
              <a:cs typeface="Arial"/>
              <a:sym typeface="Arial"/>
            </a:endParaRPr>
          </a:p>
        </p:txBody>
      </p:sp>
      <p:sp>
        <p:nvSpPr>
          <p:cNvPr id="158" name="Google Shape;158;p6"/>
          <p:cNvSpPr txBox="1"/>
          <p:nvPr/>
        </p:nvSpPr>
        <p:spPr>
          <a:xfrm>
            <a:off x="-2016200" y="126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Leads and Topic Sentences</a:t>
            </a:r>
            <a:endParaRPr b="1" i="0" sz="1400" u="none" cap="none" strike="noStrike">
              <a:solidFill>
                <a:schemeClr val="dk1"/>
              </a:solidFill>
              <a:latin typeface="Arial"/>
              <a:ea typeface="Arial"/>
              <a:cs typeface="Arial"/>
              <a:sym typeface="Arial"/>
            </a:endParaRPr>
          </a:p>
        </p:txBody>
      </p:sp>
      <p:sp>
        <p:nvSpPr>
          <p:cNvPr id="159" name="Google Shape;159;p6"/>
          <p:cNvSpPr txBox="1"/>
          <p:nvPr/>
        </p:nvSpPr>
        <p:spPr>
          <a:xfrm>
            <a:off x="-2016200" y="34757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Writing Topic Sentences</a:t>
            </a:r>
            <a:endParaRPr b="1" i="0" sz="1400" u="none" cap="none" strike="noStrike">
              <a:solidFill>
                <a:schemeClr val="dk1"/>
              </a:solidFill>
              <a:latin typeface="Arial"/>
              <a:ea typeface="Arial"/>
              <a:cs typeface="Arial"/>
              <a:sym typeface="Arial"/>
            </a:endParaRPr>
          </a:p>
        </p:txBody>
      </p:sp>
      <p:sp>
        <p:nvSpPr>
          <p:cNvPr id="160" name="Google Shape;160;p6"/>
          <p:cNvSpPr txBox="1"/>
          <p:nvPr/>
        </p:nvSpPr>
        <p:spPr>
          <a:xfrm>
            <a:off x="-2016200" y="4725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Writing the Introduction Paragraph</a:t>
            </a:r>
            <a:endParaRPr b="1" i="0" sz="1400" u="none" cap="none" strike="noStrike">
              <a:solidFill>
                <a:schemeClr val="dk1"/>
              </a:solidFill>
              <a:latin typeface="Arial"/>
              <a:ea typeface="Arial"/>
              <a:cs typeface="Arial"/>
              <a:sym typeface="Arial"/>
            </a:endParaRPr>
          </a:p>
        </p:txBody>
      </p:sp>
      <p:sp>
        <p:nvSpPr>
          <p:cNvPr id="161" name="Google Shape;161;p6"/>
          <p:cNvSpPr txBox="1"/>
          <p:nvPr/>
        </p:nvSpPr>
        <p:spPr>
          <a:xfrm>
            <a:off x="-2032800" y="60789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Writing Response to Text Introductions</a:t>
            </a:r>
            <a:endParaRPr b="1" i="0" sz="1400" u="none" cap="none" strike="noStrike">
              <a:solidFill>
                <a:schemeClr val="dk1"/>
              </a:solidFill>
              <a:latin typeface="Arial"/>
              <a:ea typeface="Arial"/>
              <a:cs typeface="Arial"/>
              <a:sym typeface="Arial"/>
            </a:endParaRPr>
          </a:p>
        </p:txBody>
      </p:sp>
      <p:sp>
        <p:nvSpPr>
          <p:cNvPr id="162" name="Google Shape;162;p6"/>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Introductions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graphicFrame>
        <p:nvGraphicFramePr>
          <p:cNvPr id="167" name="Google Shape;167;p7"/>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68" name="Google Shape;168;p7"/>
          <p:cNvSpPr txBox="1"/>
          <p:nvPr/>
        </p:nvSpPr>
        <p:spPr>
          <a:xfrm>
            <a:off x="-2016200" y="1169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Revise This Conclusion Paragraph</a:t>
            </a:r>
            <a:endParaRPr b="1" i="0" sz="1400" u="none" cap="none" strike="noStrike">
              <a:solidFill>
                <a:schemeClr val="dk1"/>
              </a:solidFill>
              <a:latin typeface="Arial"/>
              <a:ea typeface="Arial"/>
              <a:cs typeface="Arial"/>
              <a:sym typeface="Arial"/>
            </a:endParaRPr>
          </a:p>
        </p:txBody>
      </p:sp>
      <p:sp>
        <p:nvSpPr>
          <p:cNvPr id="169" name="Google Shape;169;p7"/>
          <p:cNvSpPr txBox="1"/>
          <p:nvPr/>
        </p:nvSpPr>
        <p:spPr>
          <a:xfrm>
            <a:off x="-2016200" y="23908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Definitive Words and Phrases</a:t>
            </a:r>
            <a:endParaRPr b="1" i="0" sz="1400" u="none" cap="none" strike="noStrike">
              <a:solidFill>
                <a:schemeClr val="dk1"/>
              </a:solidFill>
              <a:latin typeface="Arial"/>
              <a:ea typeface="Arial"/>
              <a:cs typeface="Arial"/>
              <a:sym typeface="Arial"/>
            </a:endParaRPr>
          </a:p>
        </p:txBody>
      </p:sp>
      <p:sp>
        <p:nvSpPr>
          <p:cNvPr id="170" name="Google Shape;170;p7"/>
          <p:cNvSpPr txBox="1"/>
          <p:nvPr/>
        </p:nvSpPr>
        <p:spPr>
          <a:xfrm>
            <a:off x="-2016200" y="126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Revising Dull Conclusion Paragraphs</a:t>
            </a:r>
            <a:endParaRPr b="1" i="0" sz="1400" u="none" cap="none" strike="noStrike">
              <a:solidFill>
                <a:schemeClr val="dk1"/>
              </a:solidFill>
              <a:latin typeface="Arial"/>
              <a:ea typeface="Arial"/>
              <a:cs typeface="Arial"/>
              <a:sym typeface="Arial"/>
            </a:endParaRPr>
          </a:p>
        </p:txBody>
      </p:sp>
      <p:sp>
        <p:nvSpPr>
          <p:cNvPr id="171" name="Google Shape;171;p7"/>
          <p:cNvSpPr txBox="1"/>
          <p:nvPr/>
        </p:nvSpPr>
        <p:spPr>
          <a:xfrm>
            <a:off x="-2016200" y="30826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The Hypothetical Anecdote</a:t>
            </a:r>
            <a:endParaRPr b="1" i="0" sz="1400" u="none" cap="none" strike="noStrike">
              <a:solidFill>
                <a:schemeClr val="dk1"/>
              </a:solidFill>
              <a:latin typeface="Arial"/>
              <a:ea typeface="Arial"/>
              <a:cs typeface="Arial"/>
              <a:sym typeface="Arial"/>
            </a:endParaRPr>
          </a:p>
        </p:txBody>
      </p:sp>
      <p:sp>
        <p:nvSpPr>
          <p:cNvPr id="172" name="Google Shape;172;p7"/>
          <p:cNvSpPr txBox="1"/>
          <p:nvPr/>
        </p:nvSpPr>
        <p:spPr>
          <a:xfrm>
            <a:off x="-2016200" y="426763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11: Analyzing More Complex Conclusion Paragraphs</a:t>
            </a:r>
            <a:endParaRPr b="1" i="0" sz="1200" u="none" cap="none" strike="noStrike">
              <a:solidFill>
                <a:schemeClr val="dk1"/>
              </a:solidFill>
              <a:latin typeface="Arial"/>
              <a:ea typeface="Arial"/>
              <a:cs typeface="Arial"/>
              <a:sym typeface="Arial"/>
            </a:endParaRPr>
          </a:p>
        </p:txBody>
      </p:sp>
      <p:sp>
        <p:nvSpPr>
          <p:cNvPr id="173" name="Google Shape;173;p7"/>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Conclusions</a:t>
            </a:r>
            <a:endParaRPr/>
          </a:p>
        </p:txBody>
      </p:sp>
      <p:sp>
        <p:nvSpPr>
          <p:cNvPr id="174" name="Google Shape;174;p7"/>
          <p:cNvSpPr txBox="1"/>
          <p:nvPr/>
        </p:nvSpPr>
        <p:spPr>
          <a:xfrm>
            <a:off x="-2016200" y="535093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12: Crafting Powerful Conclusion Paragraphs</a:t>
            </a:r>
            <a:endParaRPr b="1" i="0" sz="1200" u="none" cap="none" strike="noStrike">
              <a:solidFill>
                <a:schemeClr val="dk1"/>
              </a:solidFill>
              <a:latin typeface="Arial"/>
              <a:ea typeface="Arial"/>
              <a:cs typeface="Arial"/>
              <a:sym typeface="Arial"/>
            </a:endParaRPr>
          </a:p>
        </p:txBody>
      </p:sp>
      <p:sp>
        <p:nvSpPr>
          <p:cNvPr id="175" name="Google Shape;175;p7"/>
          <p:cNvSpPr txBox="1"/>
          <p:nvPr/>
        </p:nvSpPr>
        <p:spPr>
          <a:xfrm>
            <a:off x="-2016200" y="636143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13: Writing Response to Text Conclusion Paragraphs</a:t>
            </a:r>
            <a:endParaRPr b="1" i="0" sz="1200" u="none" cap="none" strike="noStrik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graphicFrame>
        <p:nvGraphicFramePr>
          <p:cNvPr id="180" name="Google Shape;180;p8"/>
          <p:cNvGraphicFramePr/>
          <p:nvPr/>
        </p:nvGraphicFramePr>
        <p:xfrm>
          <a:off x="13" y="2282547"/>
          <a:ext cx="3000000" cy="3000000"/>
        </p:xfrm>
        <a:graphic>
          <a:graphicData uri="http://schemas.openxmlformats.org/drawingml/2006/table">
            <a:tbl>
              <a:tblPr>
                <a:noFill/>
                <a:tableStyleId>{C6E75D47-2F86-4D2B-BC3B-EEF9F6859CC3}</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81" name="Google Shape;181;p8"/>
          <p:cNvSpPr txBox="1"/>
          <p:nvPr/>
        </p:nvSpPr>
        <p:spPr>
          <a:xfrm>
            <a:off x="-2016200" y="13488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2- Review Pillar, Introduction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82" name="Google Shape;182;p8"/>
          <p:cNvSpPr txBox="1"/>
          <p:nvPr/>
        </p:nvSpPr>
        <p:spPr>
          <a:xfrm>
            <a:off x="-2032800" y="2434957"/>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Day 3- 1st Main Idea/Reason Paragraph</a:t>
            </a:r>
            <a:endParaRPr b="1" i="0" sz="1400" u="none" cap="none" strike="noStrike">
              <a:solidFill>
                <a:schemeClr val="dk1"/>
              </a:solidFill>
              <a:latin typeface="Arial"/>
              <a:ea typeface="Arial"/>
              <a:cs typeface="Arial"/>
              <a:sym typeface="Arial"/>
            </a:endParaRPr>
          </a:p>
        </p:txBody>
      </p:sp>
      <p:sp>
        <p:nvSpPr>
          <p:cNvPr id="183" name="Google Shape;183;p8"/>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Day 1- Assign Prompt, Pick List Choose, Prewriting Plan</a:t>
            </a:r>
            <a:endParaRPr b="1" i="0" sz="1400" u="none" cap="none" strike="noStrike">
              <a:solidFill>
                <a:schemeClr val="dk1"/>
              </a:solidFill>
              <a:latin typeface="Arial"/>
              <a:ea typeface="Arial"/>
              <a:cs typeface="Arial"/>
              <a:sym typeface="Arial"/>
            </a:endParaRPr>
          </a:p>
        </p:txBody>
      </p:sp>
      <p:sp>
        <p:nvSpPr>
          <p:cNvPr id="184" name="Google Shape;184;p8"/>
          <p:cNvSpPr txBox="1"/>
          <p:nvPr/>
        </p:nvSpPr>
        <p:spPr>
          <a:xfrm>
            <a:off x="-2016200" y="355193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4- 2nd Main Idea/Reason Paragraph</a:t>
            </a:r>
            <a:endParaRPr b="1" i="0" sz="1400" u="none" cap="none" strike="noStrike">
              <a:solidFill>
                <a:schemeClr val="dk1"/>
              </a:solidFill>
              <a:latin typeface="Arial"/>
              <a:ea typeface="Arial"/>
              <a:cs typeface="Arial"/>
              <a:sym typeface="Arial"/>
            </a:endParaRPr>
          </a:p>
        </p:txBody>
      </p:sp>
      <p:sp>
        <p:nvSpPr>
          <p:cNvPr id="185" name="Google Shape;185;p8"/>
          <p:cNvSpPr txBox="1"/>
          <p:nvPr/>
        </p:nvSpPr>
        <p:spPr>
          <a:xfrm>
            <a:off x="-2016200" y="472580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Conclusion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86" name="Google Shape;186;p8"/>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 Process Writing</a:t>
            </a:r>
            <a:endParaRPr/>
          </a:p>
        </p:txBody>
      </p:sp>
      <p:sp>
        <p:nvSpPr>
          <p:cNvPr id="187" name="Google Shape;187;p8"/>
          <p:cNvSpPr txBox="1"/>
          <p:nvPr/>
        </p:nvSpPr>
        <p:spPr>
          <a:xfrm>
            <a:off x="-2032800" y="56351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Reread, Revise, Edit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88" name="Google Shape;188;p8"/>
          <p:cNvSpPr txBox="1"/>
          <p:nvPr/>
        </p:nvSpPr>
        <p:spPr>
          <a:xfrm>
            <a:off x="-2032800" y="6792350"/>
            <a:ext cx="1956600" cy="10590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Peer conferencing, Sharing, Skill Review and Reinforcement</a:t>
            </a:r>
            <a:endParaRPr b="1" i="0" sz="13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